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546" r:id="rId3"/>
    <p:sldId id="262" r:id="rId4"/>
    <p:sldId id="634" r:id="rId5"/>
    <p:sldId id="267" r:id="rId6"/>
    <p:sldId id="635" r:id="rId7"/>
    <p:sldId id="520" r:id="rId8"/>
    <p:sldId id="521" r:id="rId9"/>
    <p:sldId id="381" r:id="rId10"/>
    <p:sldId id="636" r:id="rId11"/>
    <p:sldId id="476" r:id="rId12"/>
    <p:sldId id="637" r:id="rId13"/>
    <p:sldId id="486" r:id="rId14"/>
    <p:sldId id="638" r:id="rId15"/>
    <p:sldId id="527" r:id="rId16"/>
    <p:sldId id="523" r:id="rId17"/>
    <p:sldId id="525" r:id="rId18"/>
    <p:sldId id="639" r:id="rId19"/>
    <p:sldId id="285" r:id="rId20"/>
    <p:sldId id="297" r:id="rId21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22"/>
    <p:restoredTop sz="94648"/>
  </p:normalViewPr>
  <p:slideViewPr>
    <p:cSldViewPr snapToGrid="0" snapToObjects="1">
      <p:cViewPr varScale="1">
        <p:scale>
          <a:sx n="160" d="100"/>
          <a:sy n="160" d="100"/>
        </p:scale>
        <p:origin x="117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CAC46-C885-1C4B-8ADD-24D2AC1F1806}" type="datetimeFigureOut">
              <a:rPr lang="es-MX" smtClean="0"/>
              <a:t>25/10/21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06D08-7467-3548-94DA-4232CEC64D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616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06D08-7467-3548-94DA-4232CEC64DC9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8744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06D08-7467-3548-94DA-4232CEC64DC9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7806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06D08-7467-3548-94DA-4232CEC64DC9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8027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06D08-7467-3548-94DA-4232CEC64DC9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8775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06D08-7467-3548-94DA-4232CEC64DC9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7832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06D08-7467-3548-94DA-4232CEC64DC9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9460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06D08-7467-3548-94DA-4232CEC64DC9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5758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EEFCF-276D-4C1B-9133-B47CD60FE8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82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06D08-7467-3548-94DA-4232CEC64DC9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7534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3FB233-C50D-0148-A613-F039001E8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41DB92-00B5-A94D-9FAB-ACEA37E0E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3A21C5-6798-8041-B449-4AA19536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680-9DDE-CD4B-B206-CD16CC48A1C2}" type="datetimeFigureOut">
              <a:rPr lang="es-GT" smtClean="0"/>
              <a:t>25/10/21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762DC4-0E49-7645-A207-076E79819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BC37B7-C6D5-9E4A-80FC-8DF1F7BD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B7-6947-B14E-9A40-6011A427B99F}" type="slidenum">
              <a:rPr lang="es-GT" smtClean="0"/>
              <a:t>‹Nº›</a:t>
            </a:fld>
            <a:endParaRPr lang="es-GT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BBDDB72-37F8-4A47-88EA-5AF2BE462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84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C8D46-170B-6140-BC79-98363069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5E1D75-4A15-3148-AED2-B6BE2A255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3C3774-3575-B84C-AB9A-68AB38802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680-9DDE-CD4B-B206-CD16CC48A1C2}" type="datetimeFigureOut">
              <a:rPr lang="es-GT" smtClean="0"/>
              <a:t>25/10/21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BB3DA8-AAAE-2B4C-9997-51C96645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E91997-3997-8541-90EE-26926249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B7-6947-B14E-9A40-6011A427B99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2169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9B09D85-07BC-DF4C-B2F9-1C2475045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FDA9C4-346E-9E4B-9CF0-7DB58DA75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9DC360-37AA-B443-8D9C-C3D633FD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680-9DDE-CD4B-B206-CD16CC48A1C2}" type="datetimeFigureOut">
              <a:rPr lang="es-GT" smtClean="0"/>
              <a:t>25/10/21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AB195D-CC4B-0643-B9C0-69CF1D45F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814448-7793-FB40-A5AE-67255D28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B7-6947-B14E-9A40-6011A427B99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4531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44BB59-186F-754E-8D1F-7D08CEE7C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0DA567-98C9-2545-BFD9-37373228D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5F7B32-4EB3-2545-AFC3-A6C9D97C3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680-9DDE-CD4B-B206-CD16CC48A1C2}" type="datetimeFigureOut">
              <a:rPr lang="es-GT" smtClean="0"/>
              <a:t>25/10/21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6C9B31-BE8B-E640-9493-417D54B9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D6DCD9-182F-D342-B032-EF00AFB41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B7-6947-B14E-9A40-6011A427B99F}" type="slidenum">
              <a:rPr lang="es-GT" smtClean="0"/>
              <a:t>‹Nº›</a:t>
            </a:fld>
            <a:endParaRPr lang="es-GT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3C2603E-823C-6F47-B080-D0EA6EE95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5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1F619EB-928E-614C-B311-5B2A06A89D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4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0621988-B093-974D-AFB8-89E42824B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8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34D9D50-32AB-F645-BB43-D9CFE3FD5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71716-46E0-6D40-879F-03BB79D84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468B71-97DB-DA46-9888-5EF1CAD4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680-9DDE-CD4B-B206-CD16CC48A1C2}" type="datetimeFigureOut">
              <a:rPr lang="es-GT" smtClean="0"/>
              <a:t>25/10/21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79CE40-D62B-954D-9523-5B4111ED6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2AB72E-03BD-3A48-9668-F0355AA6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B7-6947-B14E-9A40-6011A427B99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00312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4429E0-CA9E-E948-9BFA-38DDAC9A0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680-9DDE-CD4B-B206-CD16CC48A1C2}" type="datetimeFigureOut">
              <a:rPr lang="es-GT" smtClean="0"/>
              <a:t>25/10/21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E457BA9-824F-374B-BDA2-4C2AACD4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F10155C-33AF-0841-B939-880430EF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B7-6947-B14E-9A40-6011A427B99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33914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5628D-E7F3-5646-85D6-B30622FB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A6BD3D-870F-574F-84B3-67A47AACB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F95C7F-992F-0E42-B971-780806969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7C8E03-4EDB-AC44-99DF-4D7FFED7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680-9DDE-CD4B-B206-CD16CC48A1C2}" type="datetimeFigureOut">
              <a:rPr lang="es-GT" smtClean="0"/>
              <a:t>25/10/21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A948D6-F640-B142-9CCB-2D411FB2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59D4C2-83D0-AF49-ADFE-936FBBB2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B7-6947-B14E-9A40-6011A427B99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6916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DFBB7F-495F-E742-8C9B-411C05635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439BE33-628E-C547-91C8-FA9F51D765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F33985-4448-994B-8A9D-90BC67D36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3D1A91-21E2-9649-9310-71EA2A6B9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680-9DDE-CD4B-B206-CD16CC48A1C2}" type="datetimeFigureOut">
              <a:rPr lang="es-GT" smtClean="0"/>
              <a:t>25/10/21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71E585-B54A-C04A-B25B-C3A5384E5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68BC1-71FD-9E4C-8B0D-F587CA45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B7-6947-B14E-9A40-6011A427B99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4906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9953688-DD89-F447-91DB-735DBEEC9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12CAAC-A6AF-D042-A12E-322B3C33B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31C08E-D7F8-5B4E-A727-6E54AA1AB1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96680-9DDE-CD4B-B206-CD16CC48A1C2}" type="datetimeFigureOut">
              <a:rPr lang="es-GT" smtClean="0"/>
              <a:t>25/10/21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25A73D-FC41-2041-8A3D-D168D2C04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5E5390-EE05-104A-8F01-FD46A4E82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CC2B7-6947-B14E-9A40-6011A427B99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0632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A0891-57C8-234A-A7FE-98011F72D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06865"/>
            <a:ext cx="9144000" cy="2012573"/>
          </a:xfrm>
        </p:spPr>
        <p:txBody>
          <a:bodyPr>
            <a:normAutofit/>
          </a:bodyPr>
          <a:lstStyle/>
          <a:p>
            <a:r>
              <a:rPr lang="es-ES" sz="4400" b="1" dirty="0">
                <a:solidFill>
                  <a:schemeClr val="bg1"/>
                </a:solidFill>
                <a:latin typeface="+mn-lt"/>
              </a:rPr>
              <a:t>Competencia económica: mejores prácticas corporativas en los negocios internacionales</a:t>
            </a:r>
            <a:endParaRPr lang="es-GT" sz="4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614568-4969-4545-B5C1-899A546E1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370795"/>
            <a:ext cx="9144000" cy="1655762"/>
          </a:xfrm>
        </p:spPr>
        <p:txBody>
          <a:bodyPr/>
          <a:lstStyle/>
          <a:p>
            <a:r>
              <a:rPr lang="es-G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Javier </a:t>
            </a:r>
            <a:r>
              <a:rPr lang="es-GT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Nuñez</a:t>
            </a:r>
            <a:r>
              <a:rPr lang="es-G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Melgoza</a:t>
            </a:r>
          </a:p>
          <a:p>
            <a:endParaRPr lang="es-G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G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Octubre 2021</a:t>
            </a:r>
            <a:endParaRPr lang="es-G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G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579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A66B29-5FD6-524F-84ED-DB6C811F8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549" y="1520112"/>
            <a:ext cx="9627217" cy="27640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9pPr>
          </a:lstStyle>
          <a:p>
            <a:pPr>
              <a:spcAft>
                <a:spcPts val="600"/>
              </a:spcAft>
              <a:buNone/>
            </a:pPr>
            <a:r>
              <a:rPr lang="es-ES" sz="6000" b="1" dirty="0">
                <a:solidFill>
                  <a:schemeClr val="bg1"/>
                </a:solidFill>
              </a:rPr>
              <a:t>La colusión es el mayor de los riesgos</a:t>
            </a:r>
            <a:endParaRPr lang="es-MX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2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1AC07CB-A68F-4197-AF6C-492E5C2A508B}"/>
              </a:ext>
            </a:extLst>
          </p:cNvPr>
          <p:cNvSpPr txBox="1"/>
          <p:nvPr/>
        </p:nvSpPr>
        <p:spPr>
          <a:xfrm>
            <a:off x="616083" y="1036406"/>
            <a:ext cx="6208464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717550" lvl="2" indent="-2540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STIXGeneral-Regular" pitchFamily="2" charset="2"/>
              <a:buChar char="⎯"/>
            </a:pPr>
            <a:r>
              <a:rPr lang="en-US" sz="2800" dirty="0" err="1"/>
              <a:t>Arreglos</a:t>
            </a:r>
            <a:r>
              <a:rPr lang="en-US" sz="2800" dirty="0"/>
              <a:t> de </a:t>
            </a:r>
            <a:r>
              <a:rPr lang="en-US" sz="2800" dirty="0" err="1"/>
              <a:t>precios</a:t>
            </a:r>
            <a:r>
              <a:rPr lang="en-US" sz="2800" dirty="0"/>
              <a:t> (</a:t>
            </a:r>
            <a:r>
              <a:rPr lang="en-US" sz="2800" dirty="0" err="1"/>
              <a:t>venta</a:t>
            </a:r>
            <a:r>
              <a:rPr lang="en-US" sz="2800" dirty="0"/>
              <a:t> o de </a:t>
            </a:r>
            <a:r>
              <a:rPr lang="en-US" sz="2800" dirty="0" err="1"/>
              <a:t>compra</a:t>
            </a:r>
            <a:r>
              <a:rPr lang="en-US" sz="2800" dirty="0"/>
              <a:t>).</a:t>
            </a:r>
          </a:p>
          <a:p>
            <a:pPr marL="717550" lvl="2" indent="-2540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STIXGeneral-Regular" pitchFamily="2" charset="2"/>
              <a:buChar char="⎯"/>
            </a:pPr>
            <a:r>
              <a:rPr lang="en-US" sz="2800" dirty="0" err="1"/>
              <a:t>Acuerdos</a:t>
            </a:r>
            <a:r>
              <a:rPr lang="en-US" sz="2800" dirty="0"/>
              <a:t> de </a:t>
            </a:r>
            <a:r>
              <a:rPr lang="en-US" sz="2800" dirty="0" err="1"/>
              <a:t>restricción</a:t>
            </a:r>
            <a:r>
              <a:rPr lang="en-US" sz="2800" dirty="0"/>
              <a:t> de </a:t>
            </a:r>
            <a:r>
              <a:rPr lang="en-US" sz="2800" dirty="0" err="1"/>
              <a:t>oferta</a:t>
            </a:r>
            <a:r>
              <a:rPr lang="en-US" sz="2800" dirty="0"/>
              <a:t>.</a:t>
            </a:r>
          </a:p>
          <a:p>
            <a:pPr marL="717550" lvl="2" indent="-2540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STIXGeneral-Regular" pitchFamily="2" charset="2"/>
              <a:buChar char="⎯"/>
            </a:pPr>
            <a:r>
              <a:rPr lang="en-US" sz="2800" dirty="0" err="1"/>
              <a:t>Acuerdos</a:t>
            </a:r>
            <a:r>
              <a:rPr lang="en-US" sz="2800" dirty="0"/>
              <a:t> de </a:t>
            </a:r>
            <a:r>
              <a:rPr lang="en-US" sz="2800" dirty="0" err="1"/>
              <a:t>reparto</a:t>
            </a:r>
            <a:r>
              <a:rPr lang="en-US" sz="2800" dirty="0"/>
              <a:t> de mercado.</a:t>
            </a:r>
          </a:p>
          <a:p>
            <a:pPr marL="717550" lvl="2" indent="-2540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STIXGeneral-Regular" pitchFamily="2" charset="2"/>
              <a:buChar char="⎯"/>
            </a:pPr>
            <a:r>
              <a:rPr lang="en-US" sz="2800" dirty="0" err="1"/>
              <a:t>Manipulación</a:t>
            </a:r>
            <a:r>
              <a:rPr lang="en-US" sz="2800" dirty="0"/>
              <a:t> de </a:t>
            </a:r>
            <a:r>
              <a:rPr lang="en-US" sz="2800" dirty="0" err="1"/>
              <a:t>licitaciones</a:t>
            </a:r>
            <a:r>
              <a:rPr lang="en-US" sz="2800" dirty="0"/>
              <a:t>.</a:t>
            </a:r>
          </a:p>
          <a:p>
            <a:pPr marL="717550" lvl="2" indent="-2540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STIXGeneral-Regular" pitchFamily="2" charset="2"/>
              <a:buChar char="⎯"/>
            </a:pPr>
            <a:r>
              <a:rPr lang="en-US" sz="2800" dirty="0" err="1"/>
              <a:t>Intercambio</a:t>
            </a:r>
            <a:r>
              <a:rPr lang="en-US" sz="2800" dirty="0"/>
              <a:t> </a:t>
            </a:r>
            <a:r>
              <a:rPr lang="en-US" sz="2800" dirty="0" err="1"/>
              <a:t>indebido</a:t>
            </a:r>
            <a:r>
              <a:rPr lang="en-US" sz="2800" dirty="0"/>
              <a:t> de </a:t>
            </a:r>
            <a:r>
              <a:rPr lang="en-US" sz="2800" dirty="0" err="1"/>
              <a:t>información</a:t>
            </a:r>
            <a:r>
              <a:rPr lang="en-US" sz="2800" dirty="0"/>
              <a:t>.</a:t>
            </a:r>
          </a:p>
        </p:txBody>
      </p:sp>
      <p:pic>
        <p:nvPicPr>
          <p:cNvPr id="23556" name="Picture 4" descr="Insurance companies Santam, Hollard fined N$20.5 million for price fixing |  Namibia Economist">
            <a:extLst>
              <a:ext uri="{FF2B5EF4-FFF2-40B4-BE49-F238E27FC236}">
                <a16:creationId xmlns:a16="http://schemas.microsoft.com/office/drawing/2014/main" id="{5DC4C438-22A3-6148-BBF7-2D7C460E7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744"/>
          <a:stretch/>
        </p:blipFill>
        <p:spPr bwMode="auto">
          <a:xfrm>
            <a:off x="7032976" y="1036406"/>
            <a:ext cx="4754880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3FC9883-C70E-DF4A-BE3F-79439684454E}"/>
              </a:ext>
            </a:extLst>
          </p:cNvPr>
          <p:cNvSpPr txBox="1"/>
          <p:nvPr/>
        </p:nvSpPr>
        <p:spPr>
          <a:xfrm>
            <a:off x="934278" y="357809"/>
            <a:ext cx="4916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MX" sz="3600" b="1" dirty="0">
                <a:solidFill>
                  <a:srgbClr val="0D68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¿Qué tipo de conductas?</a:t>
            </a:r>
          </a:p>
        </p:txBody>
      </p:sp>
    </p:spTree>
    <p:extLst>
      <p:ext uri="{BB962C8B-B14F-4D97-AF65-F5344CB8AC3E}">
        <p14:creationId xmlns:p14="http://schemas.microsoft.com/office/powerpoint/2010/main" val="2502933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A66B29-5FD6-524F-84ED-DB6C811F8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549" y="1520112"/>
            <a:ext cx="9627217" cy="27640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9pPr>
          </a:lstStyle>
          <a:p>
            <a:pPr>
              <a:spcAft>
                <a:spcPts val="600"/>
              </a:spcAft>
              <a:buNone/>
            </a:pPr>
            <a:r>
              <a:rPr lang="es-ES" sz="6000" b="1" dirty="0">
                <a:solidFill>
                  <a:schemeClr val="bg1"/>
                </a:solidFill>
              </a:rPr>
              <a:t>Instrumentos de la autoridad</a:t>
            </a:r>
            <a:endParaRPr lang="es-MX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82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0F1D00B2-8FB3-1147-8E21-C4B648BDA9A4}"/>
              </a:ext>
            </a:extLst>
          </p:cNvPr>
          <p:cNvSpPr txBox="1"/>
          <p:nvPr/>
        </p:nvSpPr>
        <p:spPr>
          <a:xfrm>
            <a:off x="1047280" y="759805"/>
            <a:ext cx="10306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FFFFFF"/>
                </a:solidFill>
                <a:ea typeface="+mj-ea"/>
                <a:cs typeface="+mj-cs"/>
              </a:rPr>
              <a:t>Instrumentos</a:t>
            </a:r>
            <a:endParaRPr lang="en-US" sz="4400" b="1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2" name="2 Marcador de contenido">
            <a:extLst>
              <a:ext uri="{FF2B5EF4-FFF2-40B4-BE49-F238E27FC236}">
                <a16:creationId xmlns:a16="http://schemas.microsoft.com/office/drawing/2014/main" id="{87577A21-144A-41D8-85B7-5030FF643AAD}"/>
              </a:ext>
            </a:extLst>
          </p:cNvPr>
          <p:cNvSpPr txBox="1">
            <a:spLocks/>
          </p:cNvSpPr>
          <p:nvPr/>
        </p:nvSpPr>
        <p:spPr>
          <a:xfrm>
            <a:off x="916497" y="3094452"/>
            <a:ext cx="4802403" cy="257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defRPr/>
            </a:pPr>
            <a:r>
              <a:rPr lang="en-US" sz="3600" dirty="0" err="1"/>
              <a:t>Programas</a:t>
            </a:r>
            <a:r>
              <a:rPr lang="en-US" sz="3600" dirty="0"/>
              <a:t> de </a:t>
            </a:r>
            <a:r>
              <a:rPr lang="en-US" sz="3600" dirty="0" err="1"/>
              <a:t>inmunidad</a:t>
            </a:r>
            <a:r>
              <a:rPr lang="en-US" sz="3600" dirty="0"/>
              <a:t> o </a:t>
            </a:r>
            <a:r>
              <a:rPr lang="en-US" sz="3600" dirty="0" err="1"/>
              <a:t>clemencia</a:t>
            </a:r>
            <a:r>
              <a:rPr lang="en-US" sz="3600" dirty="0"/>
              <a:t>.</a:t>
            </a:r>
          </a:p>
          <a:p>
            <a:pPr lvl="1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defRPr/>
            </a:pPr>
            <a:r>
              <a:rPr lang="en-US" sz="3600" dirty="0" err="1"/>
              <a:t>Visita</a:t>
            </a:r>
            <a:r>
              <a:rPr lang="en-US" sz="3600" dirty="0"/>
              <a:t> de </a:t>
            </a:r>
            <a:r>
              <a:rPr lang="en-US" sz="3600" dirty="0" err="1"/>
              <a:t>verificación</a:t>
            </a:r>
            <a:r>
              <a:rPr lang="en-US" sz="3600" dirty="0"/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F363C5-2D62-487B-BA22-EF1938757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28" b="2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8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A66B29-5FD6-524F-84ED-DB6C811F8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549" y="1520112"/>
            <a:ext cx="9627217" cy="27640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9pPr>
          </a:lstStyle>
          <a:p>
            <a:pPr>
              <a:spcAft>
                <a:spcPts val="600"/>
              </a:spcAft>
              <a:buNone/>
            </a:pPr>
            <a:r>
              <a:rPr lang="es-ES" sz="6000" b="1" dirty="0">
                <a:solidFill>
                  <a:schemeClr val="bg1"/>
                </a:solidFill>
              </a:rPr>
              <a:t>Participación en asociaciones</a:t>
            </a:r>
            <a:endParaRPr lang="es-MX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35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DD5DDCC-CF15-8944-82E4-3785523B0D6A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 err="1">
                <a:solidFill>
                  <a:srgbClr val="0D688E"/>
                </a:solidFill>
                <a:latin typeface="+mj-lt"/>
                <a:ea typeface="+mj-ea"/>
                <a:cs typeface="+mj-cs"/>
              </a:rPr>
              <a:t>Riesgos</a:t>
            </a:r>
            <a:r>
              <a:rPr lang="en-US" sz="4200" b="1" dirty="0">
                <a:solidFill>
                  <a:srgbClr val="0D688E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200" b="1" dirty="0" err="1">
                <a:solidFill>
                  <a:srgbClr val="0D688E"/>
                </a:solidFill>
                <a:latin typeface="+mj-lt"/>
                <a:ea typeface="+mj-ea"/>
                <a:cs typeface="+mj-cs"/>
              </a:rPr>
              <a:t>participación</a:t>
            </a:r>
            <a:r>
              <a:rPr lang="en-US" sz="4200" b="1" dirty="0">
                <a:solidFill>
                  <a:srgbClr val="0D688E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dirty="0" err="1">
                <a:solidFill>
                  <a:srgbClr val="0D688E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4200" b="1" dirty="0">
                <a:solidFill>
                  <a:srgbClr val="0D688E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dirty="0" err="1">
                <a:solidFill>
                  <a:srgbClr val="0D688E"/>
                </a:solidFill>
                <a:latin typeface="+mj-lt"/>
                <a:ea typeface="+mj-ea"/>
                <a:cs typeface="+mj-cs"/>
              </a:rPr>
              <a:t>asociaciones</a:t>
            </a:r>
            <a:endParaRPr lang="en-US" sz="4200" b="1" dirty="0">
              <a:solidFill>
                <a:srgbClr val="0D688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BF64DFD-8A00-1D4E-9FE3-C006CC14D6AB}"/>
              </a:ext>
            </a:extLst>
          </p:cNvPr>
          <p:cNvSpPr txBox="1"/>
          <p:nvPr/>
        </p:nvSpPr>
        <p:spPr>
          <a:xfrm>
            <a:off x="420262" y="2737935"/>
            <a:ext cx="4808238" cy="3970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Las </a:t>
            </a:r>
            <a:r>
              <a:rPr lang="en-US" sz="2000" dirty="0" err="1"/>
              <a:t>cámaras</a:t>
            </a:r>
            <a:r>
              <a:rPr lang="en-US" sz="2000" dirty="0"/>
              <a:t> y </a:t>
            </a:r>
            <a:r>
              <a:rPr lang="en-US" sz="2000" dirty="0" err="1"/>
              <a:t>asociaciones</a:t>
            </a:r>
            <a:r>
              <a:rPr lang="en-US" sz="2000" dirty="0"/>
              <a:t> son </a:t>
            </a:r>
            <a:r>
              <a:rPr lang="en-US" sz="2000" dirty="0" err="1"/>
              <a:t>percibidos</a:t>
            </a:r>
            <a:r>
              <a:rPr lang="en-US" sz="2000" dirty="0"/>
              <a:t> por la </a:t>
            </a:r>
            <a:r>
              <a:rPr lang="en-US" sz="2000" dirty="0" err="1"/>
              <a:t>autoridad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espacio</a:t>
            </a:r>
            <a:r>
              <a:rPr lang="en-US" sz="2000" dirty="0"/>
              <a:t> </a:t>
            </a:r>
            <a:r>
              <a:rPr lang="en-US" sz="2000" dirty="0" err="1"/>
              <a:t>propicios</a:t>
            </a:r>
            <a:r>
              <a:rPr lang="en-US" sz="2000" dirty="0"/>
              <a:t> para las </a:t>
            </a:r>
            <a:r>
              <a:rPr lang="en-US" sz="2000" dirty="0" err="1"/>
              <a:t>conductas</a:t>
            </a:r>
            <a:r>
              <a:rPr lang="en-US" sz="2000" dirty="0"/>
              <a:t> </a:t>
            </a:r>
            <a:r>
              <a:rPr lang="en-US" sz="2000" dirty="0" err="1"/>
              <a:t>anticompetitivas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Los </a:t>
            </a:r>
            <a:r>
              <a:rPr lang="en-US" sz="2000" dirty="0" err="1"/>
              <a:t>riesgos</a:t>
            </a:r>
            <a:r>
              <a:rPr lang="en-US" sz="2000" dirty="0"/>
              <a:t> de </a:t>
            </a:r>
            <a:r>
              <a:rPr lang="en-US" sz="2000" dirty="0" err="1"/>
              <a:t>comportamiento</a:t>
            </a:r>
            <a:r>
              <a:rPr lang="en-US" sz="2000" dirty="0"/>
              <a:t> </a:t>
            </a:r>
            <a:r>
              <a:rPr lang="en-US" sz="2000" dirty="0" err="1"/>
              <a:t>anticompetitivo</a:t>
            </a:r>
            <a:r>
              <a:rPr lang="en-US" sz="2000" dirty="0"/>
              <a:t> son:</a:t>
            </a:r>
          </a:p>
          <a:p>
            <a:pPr marL="755650" indent="-2286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Colusión</a:t>
            </a:r>
            <a:r>
              <a:rPr lang="en-US" sz="2000" dirty="0"/>
              <a:t>.</a:t>
            </a:r>
          </a:p>
          <a:p>
            <a:pPr marL="755650" indent="-2286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Exclusión</a:t>
            </a:r>
            <a:r>
              <a:rPr lang="en-US" sz="2000" dirty="0"/>
              <a:t> de </a:t>
            </a:r>
            <a:r>
              <a:rPr lang="en-US" sz="2000" dirty="0" err="1"/>
              <a:t>competidores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Las </a:t>
            </a:r>
            <a:r>
              <a:rPr lang="en-US" sz="2000" dirty="0" err="1"/>
              <a:t>entidades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riesgo</a:t>
            </a:r>
            <a:r>
              <a:rPr lang="en-US" sz="2000" dirty="0"/>
              <a:t> son:</a:t>
            </a:r>
          </a:p>
          <a:p>
            <a:pPr marL="755650" indent="-2286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Empresas</a:t>
            </a:r>
            <a:endParaRPr lang="en-US" sz="2000" dirty="0"/>
          </a:p>
          <a:p>
            <a:pPr marL="755650" indent="-2286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Representantes</a:t>
            </a:r>
            <a:r>
              <a:rPr lang="en-US" sz="2000" dirty="0"/>
              <a:t> de las </a:t>
            </a:r>
            <a:r>
              <a:rPr lang="en-US" sz="2000" dirty="0" err="1"/>
              <a:t>empresas</a:t>
            </a:r>
            <a:endParaRPr lang="en-US" sz="2000" dirty="0"/>
          </a:p>
          <a:p>
            <a:pPr marL="755650" indent="-2286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Asociación</a:t>
            </a:r>
            <a:endParaRPr lang="en-US" sz="2000" dirty="0"/>
          </a:p>
          <a:p>
            <a:pPr marL="755650" indent="-2286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Empleados</a:t>
            </a:r>
            <a:r>
              <a:rPr lang="en-US" sz="2000" dirty="0"/>
              <a:t> de la </a:t>
            </a:r>
            <a:r>
              <a:rPr lang="en-US" sz="2000" dirty="0" err="1"/>
              <a:t>asociación</a:t>
            </a:r>
            <a:r>
              <a:rPr lang="en-US" sz="2000" dirty="0"/>
              <a:t>.</a:t>
            </a:r>
          </a:p>
        </p:txBody>
      </p:sp>
      <p:pic>
        <p:nvPicPr>
          <p:cNvPr id="2050" name="Picture 2" descr="▷ Diferencia entre Asociación y Fundación -【Entérate AQUÍ】">
            <a:extLst>
              <a:ext uri="{FF2B5EF4-FFF2-40B4-BE49-F238E27FC236}">
                <a16:creationId xmlns:a16="http://schemas.microsoft.com/office/drawing/2014/main" id="{BCA31974-718B-5D45-8926-12D55C10B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/>
          <a:stretch/>
        </p:blipFill>
        <p:spPr bwMode="auto">
          <a:xfrm>
            <a:off x="5310177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730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1EA7C1-7052-CB43-8758-5768B3B60B63}"/>
              </a:ext>
            </a:extLst>
          </p:cNvPr>
          <p:cNvSpPr txBox="1"/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>
                <a:latin typeface="+mj-lt"/>
                <a:ea typeface="+mj-ea"/>
                <a:cs typeface="+mj-cs"/>
              </a:rPr>
              <a:t>Recomendaciones asociaciones empresariales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B1AA18-4AA0-3D42-8577-BC508ED6C4FE}"/>
              </a:ext>
            </a:extLst>
          </p:cNvPr>
          <p:cNvSpPr txBox="1"/>
          <p:nvPr/>
        </p:nvSpPr>
        <p:spPr>
          <a:xfrm>
            <a:off x="691762" y="1991803"/>
            <a:ext cx="6713552" cy="4096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Estatutos</a:t>
            </a:r>
            <a:r>
              <a:rPr lang="en-US" sz="2000" dirty="0"/>
              <a:t>: </a:t>
            </a:r>
            <a:r>
              <a:rPr lang="en-US" sz="2000" dirty="0" err="1"/>
              <a:t>revisar</a:t>
            </a:r>
            <a:r>
              <a:rPr lang="en-US" sz="2000" dirty="0"/>
              <a:t> </a:t>
            </a:r>
            <a:r>
              <a:rPr lang="en-US" sz="2000" dirty="0" err="1"/>
              <a:t>objetivos</a:t>
            </a:r>
            <a:r>
              <a:rPr lang="en-US" sz="2000" dirty="0"/>
              <a:t>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Establecer</a:t>
            </a:r>
            <a:r>
              <a:rPr lang="en-US" sz="2000" dirty="0"/>
              <a:t> </a:t>
            </a:r>
            <a:r>
              <a:rPr lang="en-US" sz="2000" dirty="0" err="1"/>
              <a:t>reglamentos</a:t>
            </a:r>
            <a:r>
              <a:rPr lang="en-US" sz="2000" dirty="0"/>
              <a:t>, </a:t>
            </a:r>
            <a:r>
              <a:rPr lang="en-US" sz="2000" dirty="0" err="1"/>
              <a:t>códigos</a:t>
            </a:r>
            <a:r>
              <a:rPr lang="en-US" sz="2000" dirty="0"/>
              <a:t> o </a:t>
            </a:r>
            <a:r>
              <a:rPr lang="en-US" sz="2000" dirty="0" err="1"/>
              <a:t>políticas</a:t>
            </a:r>
            <a:r>
              <a:rPr lang="en-US" sz="2000" dirty="0"/>
              <a:t> de </a:t>
            </a:r>
            <a:r>
              <a:rPr lang="en-US" sz="2000" dirty="0" err="1"/>
              <a:t>cumplimiento</a:t>
            </a:r>
            <a:r>
              <a:rPr lang="en-US" sz="2000" dirty="0"/>
              <a:t> de los </a:t>
            </a:r>
            <a:r>
              <a:rPr lang="en-US" sz="2000" dirty="0" err="1"/>
              <a:t>principios</a:t>
            </a:r>
            <a:r>
              <a:rPr lang="en-US" sz="2000" dirty="0"/>
              <a:t> de </a:t>
            </a:r>
            <a:r>
              <a:rPr lang="en-US" sz="2000" dirty="0" err="1"/>
              <a:t>competencia</a:t>
            </a:r>
            <a:r>
              <a:rPr lang="en-US" sz="2000" dirty="0"/>
              <a:t> </a:t>
            </a:r>
            <a:r>
              <a:rPr lang="en-US" sz="2000" dirty="0" err="1"/>
              <a:t>económica</a:t>
            </a:r>
            <a:r>
              <a:rPr lang="en-US" sz="2000" dirty="0"/>
              <a:t>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Políticas</a:t>
            </a:r>
            <a:r>
              <a:rPr lang="en-US" sz="2000" dirty="0"/>
              <a:t> de </a:t>
            </a:r>
            <a:r>
              <a:rPr lang="en-US" sz="2000" dirty="0" err="1"/>
              <a:t>afiliación</a:t>
            </a:r>
            <a:r>
              <a:rPr lang="en-US" sz="2000" dirty="0"/>
              <a:t> no </a:t>
            </a:r>
            <a:r>
              <a:rPr lang="en-US" sz="2000" dirty="0" err="1"/>
              <a:t>excluyentes</a:t>
            </a:r>
            <a:r>
              <a:rPr lang="en-US" sz="2000" dirty="0"/>
              <a:t> </a:t>
            </a:r>
            <a:r>
              <a:rPr lang="en-US" sz="2000" dirty="0" err="1"/>
              <a:t>innecesariamente</a:t>
            </a:r>
            <a:r>
              <a:rPr lang="en-US" sz="2000" dirty="0"/>
              <a:t>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Discusión</a:t>
            </a:r>
            <a:r>
              <a:rPr lang="en-US" sz="2000" dirty="0"/>
              <a:t> de </a:t>
            </a:r>
            <a:r>
              <a:rPr lang="en-US" sz="2000" dirty="0" err="1"/>
              <a:t>estándares</a:t>
            </a:r>
            <a:r>
              <a:rPr lang="en-US" sz="2000" dirty="0"/>
              <a:t> o </a:t>
            </a:r>
            <a:r>
              <a:rPr lang="en-US" sz="2000" dirty="0" err="1"/>
              <a:t>programas</a:t>
            </a:r>
            <a:r>
              <a:rPr lang="en-US" sz="2000" dirty="0"/>
              <a:t> de </a:t>
            </a:r>
            <a:r>
              <a:rPr lang="en-US" sz="2000" dirty="0" err="1"/>
              <a:t>certificación</a:t>
            </a:r>
            <a:r>
              <a:rPr lang="en-US" sz="2000" dirty="0"/>
              <a:t> de la </a:t>
            </a:r>
            <a:r>
              <a:rPr lang="en-US" sz="2000" dirty="0" err="1"/>
              <a:t>industria</a:t>
            </a:r>
            <a:r>
              <a:rPr lang="en-US" sz="2000" dirty="0"/>
              <a:t>, que no </a:t>
            </a:r>
            <a:r>
              <a:rPr lang="en-US" sz="2000" dirty="0" err="1"/>
              <a:t>constituyan</a:t>
            </a:r>
            <a:r>
              <a:rPr lang="en-US" sz="2000" dirty="0"/>
              <a:t> </a:t>
            </a:r>
            <a:r>
              <a:rPr lang="en-US" sz="2000" dirty="0" err="1"/>
              <a:t>desventajas</a:t>
            </a:r>
            <a:r>
              <a:rPr lang="en-US" sz="2000" dirty="0"/>
              <a:t> para los no </a:t>
            </a:r>
            <a:r>
              <a:rPr lang="en-US" sz="2000" dirty="0" err="1"/>
              <a:t>afiliados</a:t>
            </a:r>
            <a:r>
              <a:rPr lang="en-US" sz="2000" dirty="0"/>
              <a:t>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Reglas</a:t>
            </a:r>
            <a:r>
              <a:rPr lang="en-US" sz="2000" dirty="0"/>
              <a:t> </a:t>
            </a:r>
            <a:r>
              <a:rPr lang="en-US" sz="2000" dirty="0" err="1"/>
              <a:t>claras</a:t>
            </a:r>
            <a:r>
              <a:rPr lang="en-US" sz="2000" dirty="0"/>
              <a:t> de </a:t>
            </a:r>
            <a:r>
              <a:rPr lang="en-US" sz="2000" dirty="0" err="1"/>
              <a:t>intercambio</a:t>
            </a:r>
            <a:r>
              <a:rPr lang="en-US" sz="2000" dirty="0"/>
              <a:t> de </a:t>
            </a:r>
            <a:r>
              <a:rPr lang="en-US" sz="2000" dirty="0" err="1"/>
              <a:t>información</a:t>
            </a:r>
            <a:r>
              <a:rPr lang="en-US" sz="2000" dirty="0"/>
              <a:t> entre </a:t>
            </a:r>
            <a:r>
              <a:rPr lang="en-US" sz="2000" dirty="0" err="1"/>
              <a:t>participantes</a:t>
            </a:r>
            <a:r>
              <a:rPr lang="en-US" sz="2000" dirty="0"/>
              <a:t>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Evitar</a:t>
            </a:r>
            <a:r>
              <a:rPr lang="en-US" sz="2000" dirty="0"/>
              <a:t> </a:t>
            </a:r>
            <a:r>
              <a:rPr lang="en-US" sz="2000" dirty="0" err="1"/>
              <a:t>códigos</a:t>
            </a:r>
            <a:r>
              <a:rPr lang="en-US" sz="2000" dirty="0"/>
              <a:t> de </a:t>
            </a:r>
            <a:r>
              <a:rPr lang="en-US" sz="2000" dirty="0" err="1"/>
              <a:t>ética</a:t>
            </a:r>
            <a:r>
              <a:rPr lang="en-US" sz="2000" dirty="0"/>
              <a:t> que </a:t>
            </a:r>
            <a:r>
              <a:rPr lang="en-US" sz="2000" dirty="0" err="1"/>
              <a:t>restrinjan</a:t>
            </a:r>
            <a:r>
              <a:rPr lang="en-US" sz="2000" dirty="0"/>
              <a:t> la </a:t>
            </a:r>
            <a:r>
              <a:rPr lang="en-US" sz="2000" dirty="0" err="1"/>
              <a:t>oferta</a:t>
            </a:r>
            <a:r>
              <a:rPr lang="en-US" sz="2000" dirty="0"/>
              <a:t> de </a:t>
            </a:r>
            <a:r>
              <a:rPr lang="en-US" sz="2000" dirty="0" err="1"/>
              <a:t>bienes</a:t>
            </a:r>
            <a:r>
              <a:rPr lang="en-US" sz="2000" dirty="0"/>
              <a:t> o </a:t>
            </a:r>
            <a:r>
              <a:rPr lang="en-US" sz="2000" dirty="0" err="1"/>
              <a:t>servicios</a:t>
            </a:r>
            <a:r>
              <a:rPr lang="en-US" sz="2000" dirty="0"/>
              <a:t> a </a:t>
            </a:r>
            <a:r>
              <a:rPr lang="en-US" sz="2000" dirty="0" err="1"/>
              <a:t>clientes</a:t>
            </a:r>
            <a:r>
              <a:rPr lang="en-US" sz="2000" dirty="0"/>
              <a:t> de </a:t>
            </a:r>
            <a:r>
              <a:rPr lang="en-US" sz="2000" dirty="0" err="1"/>
              <a:t>otro</a:t>
            </a:r>
            <a:r>
              <a:rPr lang="en-US" sz="2000" dirty="0"/>
              <a:t> </a:t>
            </a:r>
            <a:r>
              <a:rPr lang="en-US" sz="2000" dirty="0" err="1"/>
              <a:t>asociado</a:t>
            </a:r>
            <a:r>
              <a:rPr lang="en-US" sz="2000" dirty="0"/>
              <a:t> (“</a:t>
            </a:r>
            <a:r>
              <a:rPr lang="en-US" sz="2000" dirty="0" err="1"/>
              <a:t>reglas</a:t>
            </a:r>
            <a:r>
              <a:rPr lang="en-US" sz="2000" dirty="0"/>
              <a:t> de caballeros)”. </a:t>
            </a:r>
          </a:p>
        </p:txBody>
      </p:sp>
      <p:pic>
        <p:nvPicPr>
          <p:cNvPr id="3074" name="Picture 2" descr="Ejemplos de asociaciones">
            <a:extLst>
              <a:ext uri="{FF2B5EF4-FFF2-40B4-BE49-F238E27FC236}">
                <a16:creationId xmlns:a16="http://schemas.microsoft.com/office/drawing/2014/main" id="{F95FF445-8136-274D-992E-3AD464C3E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r="12221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01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1EA7C1-7052-CB43-8758-5768B3B60B63}"/>
              </a:ext>
            </a:extLst>
          </p:cNvPr>
          <p:cNvSpPr txBox="1"/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>
                <a:latin typeface="+mj-lt"/>
                <a:ea typeface="+mj-ea"/>
                <a:cs typeface="+mj-cs"/>
              </a:rPr>
              <a:t>Recomendaciones asociaciones empresariales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B1AA18-4AA0-3D42-8577-BC508ED6C4FE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Al </a:t>
            </a:r>
            <a:r>
              <a:rPr lang="en-US" sz="2200" dirty="0" err="1"/>
              <a:t>organizar</a:t>
            </a:r>
            <a:r>
              <a:rPr lang="en-US" sz="2200" dirty="0"/>
              <a:t> </a:t>
            </a:r>
            <a:r>
              <a:rPr lang="en-US" sz="2200" dirty="0" err="1"/>
              <a:t>reuniones</a:t>
            </a:r>
            <a:r>
              <a:rPr lang="en-US" sz="2200" dirty="0"/>
              <a:t> o </a:t>
            </a:r>
            <a:r>
              <a:rPr lang="en-US" sz="2200" dirty="0" err="1"/>
              <a:t>eventos</a:t>
            </a:r>
            <a:r>
              <a:rPr lang="en-US" sz="2200" dirty="0"/>
              <a:t>, </a:t>
            </a:r>
            <a:r>
              <a:rPr lang="en-US" sz="2200" dirty="0" err="1"/>
              <a:t>determinar</a:t>
            </a:r>
            <a:r>
              <a:rPr lang="en-US" sz="2200" dirty="0"/>
              <a:t> la agenda con </a:t>
            </a:r>
            <a:r>
              <a:rPr lang="en-US" sz="2200" dirty="0" err="1"/>
              <a:t>claridad</a:t>
            </a:r>
            <a:r>
              <a:rPr lang="en-US" sz="2200" dirty="0"/>
              <a:t>. </a:t>
            </a:r>
            <a:r>
              <a:rPr lang="en-US" sz="2200" dirty="0" err="1"/>
              <a:t>Excluir</a:t>
            </a:r>
            <a:r>
              <a:rPr lang="en-US" sz="2200" dirty="0"/>
              <a:t> </a:t>
            </a:r>
            <a:r>
              <a:rPr lang="en-US" sz="2200" dirty="0" err="1"/>
              <a:t>temas</a:t>
            </a:r>
            <a:r>
              <a:rPr lang="en-US" sz="2200" dirty="0"/>
              <a:t> </a:t>
            </a:r>
            <a:r>
              <a:rPr lang="en-US" sz="2200" dirty="0" err="1"/>
              <a:t>vinculados</a:t>
            </a:r>
            <a:r>
              <a:rPr lang="en-US" sz="2200" dirty="0"/>
              <a:t> con la </a:t>
            </a:r>
            <a:r>
              <a:rPr lang="en-US" sz="2200" dirty="0" err="1"/>
              <a:t>competencia</a:t>
            </a:r>
            <a:r>
              <a:rPr lang="en-US" sz="2200" dirty="0"/>
              <a:t> </a:t>
            </a:r>
            <a:r>
              <a:rPr lang="en-US" sz="2200" dirty="0" err="1"/>
              <a:t>económica</a:t>
            </a:r>
            <a:r>
              <a:rPr lang="en-US" sz="22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Contar</a:t>
            </a:r>
            <a:r>
              <a:rPr lang="en-US" sz="2200" dirty="0"/>
              <a:t> con </a:t>
            </a:r>
            <a:r>
              <a:rPr lang="en-US" sz="2200" dirty="0" err="1"/>
              <a:t>asesoría</a:t>
            </a:r>
            <a:r>
              <a:rPr lang="en-US" sz="2200" dirty="0"/>
              <a:t> </a:t>
            </a:r>
            <a:r>
              <a:rPr lang="en-US" sz="2200" dirty="0" err="1"/>
              <a:t>especializada</a:t>
            </a:r>
            <a:r>
              <a:rPr lang="en-US" sz="2200" dirty="0"/>
              <a:t> para </a:t>
            </a:r>
            <a:r>
              <a:rPr lang="en-US" sz="2200" dirty="0" err="1"/>
              <a:t>atender</a:t>
            </a:r>
            <a:r>
              <a:rPr lang="en-US" sz="2200" dirty="0"/>
              <a:t> las </a:t>
            </a:r>
            <a:r>
              <a:rPr lang="en-US" sz="2200" dirty="0" err="1"/>
              <a:t>dudas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materia</a:t>
            </a:r>
            <a:r>
              <a:rPr lang="en-US" sz="2200" dirty="0"/>
              <a:t> de </a:t>
            </a:r>
            <a:r>
              <a:rPr lang="en-US" sz="2200" dirty="0" err="1"/>
              <a:t>competencia</a:t>
            </a:r>
            <a:r>
              <a:rPr lang="en-US" sz="2200" dirty="0"/>
              <a:t> que se </a:t>
            </a:r>
            <a:r>
              <a:rPr lang="en-US" sz="2200" dirty="0" err="1"/>
              <a:t>presenten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las </a:t>
            </a:r>
            <a:r>
              <a:rPr lang="en-US" sz="2200" dirty="0" err="1"/>
              <a:t>reuniones</a:t>
            </a:r>
            <a:r>
              <a:rPr lang="en-US" sz="22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Prohibir</a:t>
            </a:r>
            <a:r>
              <a:rPr lang="en-US" sz="2200" dirty="0"/>
              <a:t> la </a:t>
            </a:r>
            <a:r>
              <a:rPr lang="en-US" sz="2200" dirty="0" err="1"/>
              <a:t>discusión</a:t>
            </a:r>
            <a:r>
              <a:rPr lang="en-US" sz="2200" dirty="0"/>
              <a:t> de </a:t>
            </a:r>
            <a:r>
              <a:rPr lang="en-US" sz="2200" dirty="0" err="1"/>
              <a:t>temas</a:t>
            </a:r>
            <a:r>
              <a:rPr lang="en-US" sz="2200" dirty="0"/>
              <a:t> </a:t>
            </a:r>
            <a:r>
              <a:rPr lang="en-US" sz="2200" dirty="0" err="1"/>
              <a:t>específicos</a:t>
            </a:r>
            <a:r>
              <a:rPr lang="en-US" sz="2200" dirty="0"/>
              <a:t>: </a:t>
            </a:r>
            <a:r>
              <a:rPr lang="en-US" sz="2200" dirty="0" err="1"/>
              <a:t>precios</a:t>
            </a:r>
            <a:r>
              <a:rPr lang="en-US" sz="2200" dirty="0"/>
              <a:t> </a:t>
            </a:r>
            <a:r>
              <a:rPr lang="en-US" sz="2200" dirty="0" err="1"/>
              <a:t>individuales</a:t>
            </a:r>
            <a:r>
              <a:rPr lang="en-US" sz="2200" dirty="0"/>
              <a:t>, planes </a:t>
            </a:r>
            <a:r>
              <a:rPr lang="en-US" sz="2200" dirty="0" err="1"/>
              <a:t>estratégicos</a:t>
            </a:r>
            <a:r>
              <a:rPr lang="en-US" sz="2200" dirty="0"/>
              <a:t>, </a:t>
            </a:r>
            <a:r>
              <a:rPr lang="en-US" sz="2200" dirty="0" err="1"/>
              <a:t>clientes</a:t>
            </a:r>
            <a:r>
              <a:rPr lang="en-US" sz="2200" dirty="0"/>
              <a:t>, </a:t>
            </a:r>
            <a:r>
              <a:rPr lang="en-US" sz="2200" dirty="0" err="1"/>
              <a:t>salarios</a:t>
            </a:r>
            <a:r>
              <a:rPr lang="en-US" sz="2200" dirty="0"/>
              <a:t>, </a:t>
            </a:r>
            <a:r>
              <a:rPr lang="en-US" sz="2200" dirty="0" err="1"/>
              <a:t>cartera</a:t>
            </a:r>
            <a:r>
              <a:rPr lang="en-US" sz="2200" dirty="0"/>
              <a:t> de </a:t>
            </a:r>
            <a:r>
              <a:rPr lang="en-US" sz="2200" dirty="0" err="1"/>
              <a:t>productos</a:t>
            </a:r>
            <a:r>
              <a:rPr lang="en-US" sz="22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Informar</a:t>
            </a:r>
            <a:r>
              <a:rPr lang="en-US" sz="2200" dirty="0"/>
              <a:t> a los </a:t>
            </a:r>
            <a:r>
              <a:rPr lang="en-US" sz="2200" dirty="0" err="1"/>
              <a:t>participantes</a:t>
            </a:r>
            <a:r>
              <a:rPr lang="en-US" sz="2200" dirty="0"/>
              <a:t> </a:t>
            </a:r>
            <a:r>
              <a:rPr lang="en-US" sz="2200" dirty="0" err="1"/>
              <a:t>sobre</a:t>
            </a:r>
            <a:r>
              <a:rPr lang="en-US" sz="2200" dirty="0"/>
              <a:t> el </a:t>
            </a:r>
            <a:r>
              <a:rPr lang="en-US" sz="2200" dirty="0" err="1"/>
              <a:t>alcance</a:t>
            </a:r>
            <a:r>
              <a:rPr lang="en-US" sz="2200" dirty="0"/>
              <a:t> de las </a:t>
            </a:r>
            <a:r>
              <a:rPr lang="en-US" sz="2200" dirty="0" err="1"/>
              <a:t>leyes</a:t>
            </a:r>
            <a:r>
              <a:rPr lang="en-US" sz="2200" dirty="0"/>
              <a:t> de </a:t>
            </a:r>
            <a:r>
              <a:rPr lang="en-US" sz="2200" dirty="0" err="1"/>
              <a:t>competencia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materia</a:t>
            </a:r>
            <a:r>
              <a:rPr lang="en-US" sz="2200" dirty="0"/>
              <a:t> de </a:t>
            </a:r>
            <a:r>
              <a:rPr lang="en-US" sz="2200" dirty="0" err="1"/>
              <a:t>acuerdos</a:t>
            </a:r>
            <a:r>
              <a:rPr lang="en-US" sz="2200" dirty="0"/>
              <a:t> </a:t>
            </a:r>
            <a:r>
              <a:rPr lang="en-US" sz="2200" dirty="0" err="1"/>
              <a:t>anticompetitivos</a:t>
            </a:r>
            <a:r>
              <a:rPr lang="en-US" sz="2200" dirty="0"/>
              <a:t> entre </a:t>
            </a:r>
            <a:r>
              <a:rPr lang="en-US" sz="2200" dirty="0" err="1"/>
              <a:t>competidores</a:t>
            </a:r>
            <a:r>
              <a:rPr lang="en-US" sz="2200" dirty="0"/>
              <a:t>.</a:t>
            </a:r>
          </a:p>
        </p:txBody>
      </p:sp>
      <p:pic>
        <p:nvPicPr>
          <p:cNvPr id="4098" name="Picture 2" descr="Qué es Asociación? » Su Definición y Significado [2021]">
            <a:extLst>
              <a:ext uri="{FF2B5EF4-FFF2-40B4-BE49-F238E27FC236}">
                <a16:creationId xmlns:a16="http://schemas.microsoft.com/office/drawing/2014/main" id="{FAF300D1-3335-9948-8D43-38BE1A681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7" r="9674" b="-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675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A66B29-5FD6-524F-84ED-DB6C811F8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549" y="1520112"/>
            <a:ext cx="9627217" cy="27640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9pPr>
          </a:lstStyle>
          <a:p>
            <a:pPr>
              <a:spcAft>
                <a:spcPts val="600"/>
              </a:spcAft>
              <a:buNone/>
            </a:pPr>
            <a:r>
              <a:rPr lang="es-ES" sz="6000" b="1" dirty="0">
                <a:solidFill>
                  <a:schemeClr val="bg1"/>
                </a:solidFill>
              </a:rPr>
              <a:t>Conclusiones</a:t>
            </a:r>
            <a:endParaRPr lang="es-MX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2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0B8E531-EE49-4301-8727-E8D0D6E24DE5}"/>
              </a:ext>
            </a:extLst>
          </p:cNvPr>
          <p:cNvSpPr txBox="1"/>
          <p:nvPr/>
        </p:nvSpPr>
        <p:spPr>
          <a:xfrm>
            <a:off x="833857" y="1645013"/>
            <a:ext cx="7200411" cy="35612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21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Necesidad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adoptar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principios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en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materia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competencia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principalmente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empresas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negocios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internacionales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228600">
              <a:lnSpc>
                <a:spcPct val="90000"/>
              </a:lnSpc>
              <a:spcAft>
                <a:spcPts val="21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El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objetivo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principal es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controlar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riesgos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y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afectaciones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empresas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accionistas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y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ejecutivos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228600">
              <a:lnSpc>
                <a:spcPct val="90000"/>
              </a:lnSpc>
              <a:spcAft>
                <a:spcPts val="21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Adicionalmente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es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posible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reforzar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la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posición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competitiva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de las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organizaciones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9458" name="Picture 2" descr="Free Economic Competition Cliparts, Download Free Clip Art, Free Clip Art  on Clipart Library">
            <a:extLst>
              <a:ext uri="{FF2B5EF4-FFF2-40B4-BE49-F238E27FC236}">
                <a16:creationId xmlns:a16="http://schemas.microsoft.com/office/drawing/2014/main" id="{825E326E-7673-B444-B758-6D5577CC9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8794" y="1223613"/>
            <a:ext cx="2529349" cy="44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80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A66B29-5FD6-524F-84ED-DB6C811F8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01" y="1207879"/>
            <a:ext cx="7196251" cy="27640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9pPr>
          </a:lstStyle>
          <a:p>
            <a:pPr>
              <a:spcAft>
                <a:spcPts val="600"/>
              </a:spcAft>
              <a:buNone/>
            </a:pPr>
            <a:r>
              <a:rPr lang="es-ES" sz="6000" b="1" dirty="0">
                <a:solidFill>
                  <a:schemeClr val="bg1"/>
                </a:solidFill>
              </a:rPr>
              <a:t>¿Qué es la política de competencia?</a:t>
            </a:r>
            <a:r>
              <a:rPr lang="es-MX" sz="60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7588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AA6D673-7BBD-4D31-8D61-BB7E91BA0606}"/>
              </a:ext>
            </a:extLst>
          </p:cNvPr>
          <p:cNvSpPr txBox="1"/>
          <p:nvPr/>
        </p:nvSpPr>
        <p:spPr>
          <a:xfrm>
            <a:off x="4992609" y="951050"/>
            <a:ext cx="2250281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MX" sz="4000" b="1" dirty="0"/>
              <a:t>Gracias!!!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7CB6FD81-ACAE-4FE5-8D3B-2FB1056E4446}"/>
              </a:ext>
            </a:extLst>
          </p:cNvPr>
          <p:cNvGrpSpPr/>
          <p:nvPr/>
        </p:nvGrpSpPr>
        <p:grpSpPr>
          <a:xfrm>
            <a:off x="4316923" y="2391416"/>
            <a:ext cx="3558153" cy="2511037"/>
            <a:chOff x="2206538" y="2086869"/>
            <a:chExt cx="3558153" cy="2860242"/>
          </a:xfrm>
        </p:grpSpPr>
        <p:pic>
          <p:nvPicPr>
            <p:cNvPr id="4" name="Imagen 2">
              <a:extLst>
                <a:ext uri="{FF2B5EF4-FFF2-40B4-BE49-F238E27FC236}">
                  <a16:creationId xmlns:a16="http://schemas.microsoft.com/office/drawing/2014/main" id="{FC23F44A-A00E-4B91-9961-1490FDB6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538" y="2086869"/>
              <a:ext cx="685800" cy="68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6E3CC3DB-914E-4C44-AD87-61A471028C56}"/>
                </a:ext>
              </a:extLst>
            </p:cNvPr>
            <p:cNvSpPr txBox="1"/>
            <p:nvPr/>
          </p:nvSpPr>
          <p:spPr>
            <a:xfrm>
              <a:off x="3401480" y="2233073"/>
              <a:ext cx="2159502" cy="4182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MX" sz="2118" b="1" dirty="0"/>
                <a:t>@</a:t>
              </a:r>
              <a:r>
                <a:rPr lang="es-MX" sz="2118" b="1" dirty="0" err="1"/>
                <a:t>javiernunezmel</a:t>
              </a:r>
              <a:endParaRPr lang="es-MX" sz="2118" b="1" dirty="0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C477CB3-4748-4FEB-BED6-5D19EBA3F884}"/>
                </a:ext>
              </a:extLst>
            </p:cNvPr>
            <p:cNvSpPr txBox="1"/>
            <p:nvPr/>
          </p:nvSpPr>
          <p:spPr>
            <a:xfrm>
              <a:off x="3401480" y="3237424"/>
              <a:ext cx="2363211" cy="4182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MX" sz="2118" b="1" dirty="0"/>
                <a:t>javier@ockham.mx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0265E75-5493-4D2E-8220-4B53AECAD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6538" y="3127785"/>
              <a:ext cx="765884" cy="692444"/>
            </a:xfrm>
            <a:prstGeom prst="rect">
              <a:avLst/>
            </a:prstGeom>
          </p:spPr>
        </p:pic>
        <p:pic>
          <p:nvPicPr>
            <p:cNvPr id="8" name="Imagen 4" descr="linkedin-logo.png">
              <a:extLst>
                <a:ext uri="{FF2B5EF4-FFF2-40B4-BE49-F238E27FC236}">
                  <a16:creationId xmlns:a16="http://schemas.microsoft.com/office/drawing/2014/main" id="{95D261A6-D85F-46CD-850E-67541A4AF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258" y="4254667"/>
              <a:ext cx="692444" cy="692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5504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3EAB8E7-3FD0-41AF-BB5F-6410BB629E6D}"/>
              </a:ext>
            </a:extLst>
          </p:cNvPr>
          <p:cNvSpPr txBox="1">
            <a:spLocks/>
          </p:cNvSpPr>
          <p:nvPr/>
        </p:nvSpPr>
        <p:spPr>
          <a:xfrm>
            <a:off x="1030824" y="1181250"/>
            <a:ext cx="10286470" cy="49261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300" b="1" dirty="0">
                <a:solidFill>
                  <a:schemeClr val="accent1">
                    <a:lumMod val="75000"/>
                  </a:schemeClr>
                </a:solidFill>
              </a:rPr>
              <a:t>Competencia económica</a:t>
            </a:r>
          </a:p>
          <a:p>
            <a:pPr marL="457200" lvl="1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s-MX" sz="2300" dirty="0"/>
              <a:t>Proceso de rivalidad entre empresas, que permite que los consumidores reciban productos más baratos, haya mayor variedad y mayor innovación.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MX" sz="2300" b="1" dirty="0">
                <a:solidFill>
                  <a:schemeClr val="accent1">
                    <a:lumMod val="75000"/>
                  </a:schemeClr>
                </a:solidFill>
              </a:rPr>
              <a:t>Política de competencia</a:t>
            </a:r>
          </a:p>
          <a:p>
            <a:pPr marL="457200" lvl="1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s-MX" sz="2300" dirty="0"/>
              <a:t>Conjunto de políticas y leyes que buscan que no existan restricciones al comportamiento competitivo de los mercados.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MX" sz="2300" b="1" dirty="0">
                <a:solidFill>
                  <a:schemeClr val="accent1">
                    <a:lumMod val="75000"/>
                  </a:schemeClr>
                </a:solidFill>
              </a:rPr>
              <a:t>Para qué sirve la política de competencia</a:t>
            </a:r>
          </a:p>
          <a:p>
            <a:pPr marL="457200" lvl="1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s-ES_tradnl" sz="2300" dirty="0"/>
              <a:t>Las fuerzas del mercado y la amenaza de nuevos competidores no son suficientes para eliminar los monopolios, las posiciones dominantes y reducir los precios. </a:t>
            </a:r>
            <a:endParaRPr lang="es-MX" sz="23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MX" sz="2300" b="1" dirty="0">
                <a:solidFill>
                  <a:schemeClr val="accent1">
                    <a:lumMod val="75000"/>
                  </a:schemeClr>
                </a:solidFill>
              </a:rPr>
              <a:t>Objetivo</a:t>
            </a:r>
          </a:p>
          <a:p>
            <a:pPr marL="457200" lvl="1" indent="0" algn="just">
              <a:buFont typeface="Arial" panose="020B0604020202020204" pitchFamily="34" charset="0"/>
              <a:buNone/>
            </a:pPr>
            <a:r>
              <a:rPr lang="es-MX" sz="2300" dirty="0"/>
              <a:t>Mejorar la eficiencia en el funcionamiento de los mercados.</a:t>
            </a:r>
          </a:p>
        </p:txBody>
      </p:sp>
    </p:spTree>
    <p:extLst>
      <p:ext uri="{BB962C8B-B14F-4D97-AF65-F5344CB8AC3E}">
        <p14:creationId xmlns:p14="http://schemas.microsoft.com/office/powerpoint/2010/main" val="1227941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A66B29-5FD6-524F-84ED-DB6C811F8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549" y="1520112"/>
            <a:ext cx="9627217" cy="27640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9pPr>
          </a:lstStyle>
          <a:p>
            <a:pPr>
              <a:spcAft>
                <a:spcPts val="600"/>
              </a:spcAft>
              <a:buNone/>
            </a:pPr>
            <a:r>
              <a:rPr lang="es-ES" sz="6000" b="1" dirty="0">
                <a:solidFill>
                  <a:schemeClr val="bg1"/>
                </a:solidFill>
              </a:rPr>
              <a:t>Facultades de las agencias de competencia</a:t>
            </a:r>
            <a:endParaRPr lang="es-MX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12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660168" y="1542085"/>
            <a:ext cx="734568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es-ES_tradnl" sz="2800" dirty="0">
                <a:latin typeface="Calibri" charset="0"/>
                <a:ea typeface="Calibri" charset="0"/>
                <a:cs typeface="Calibri" charset="0"/>
              </a:rPr>
              <a:t>Preventivos:</a:t>
            </a:r>
          </a:p>
          <a:p>
            <a:pPr marL="800100" lvl="1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LucidaGrande" charset="0"/>
              <a:buChar char="-"/>
            </a:pPr>
            <a:r>
              <a:rPr lang="es-ES_tradnl" sz="2800" dirty="0">
                <a:latin typeface="Calibri" charset="0"/>
                <a:ea typeface="Calibri" charset="0"/>
                <a:cs typeface="Calibri" charset="0"/>
              </a:rPr>
              <a:t>Concentraciones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es-ES_tradnl" sz="2800" dirty="0">
                <a:latin typeface="Calibri" charset="0"/>
                <a:ea typeface="Calibri" charset="0"/>
                <a:cs typeface="Calibri" charset="0"/>
              </a:rPr>
              <a:t>Sancionatorios:</a:t>
            </a:r>
          </a:p>
          <a:p>
            <a:pPr marL="800100" lvl="1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LucidaGrande" charset="0"/>
              <a:buChar char="-"/>
            </a:pPr>
            <a:r>
              <a:rPr lang="es-ES_tradnl" sz="2800" dirty="0">
                <a:latin typeface="Calibri" charset="0"/>
                <a:ea typeface="Calibri" charset="0"/>
                <a:cs typeface="Calibri" charset="0"/>
              </a:rPr>
              <a:t>Prácticas monopólicas relativas (desplazamiento indebido de competidores)</a:t>
            </a:r>
          </a:p>
          <a:p>
            <a:pPr marL="800100" lvl="1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LucidaGrande" charset="0"/>
              <a:buChar char="-"/>
            </a:pPr>
            <a:r>
              <a:rPr lang="es-ES_tradnl" sz="2800" dirty="0">
                <a:latin typeface="Calibri" charset="0"/>
                <a:ea typeface="Calibri" charset="0"/>
                <a:cs typeface="Calibri" charset="0"/>
              </a:rPr>
              <a:t>Prácticas monopólicas absolutas (colusión)</a:t>
            </a:r>
          </a:p>
          <a:p>
            <a:pPr marL="342900" indent="-342900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es-ES_tradnl" sz="2800" dirty="0">
                <a:latin typeface="Calibri" charset="0"/>
                <a:ea typeface="Calibri" charset="0"/>
                <a:cs typeface="Calibri" charset="0"/>
              </a:rPr>
              <a:t>Promoción y opinión</a:t>
            </a:r>
          </a:p>
        </p:txBody>
      </p:sp>
      <p:cxnSp>
        <p:nvCxnSpPr>
          <p:cNvPr id="3" name="Conector recto 2"/>
          <p:cNvCxnSpPr/>
          <p:nvPr/>
        </p:nvCxnSpPr>
        <p:spPr>
          <a:xfrm flipH="1">
            <a:off x="2983345" y="981307"/>
            <a:ext cx="16333" cy="4882589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3516CED-AC4F-7646-BE23-4F691A78C368}"/>
              </a:ext>
            </a:extLst>
          </p:cNvPr>
          <p:cNvSpPr txBox="1"/>
          <p:nvPr/>
        </p:nvSpPr>
        <p:spPr>
          <a:xfrm>
            <a:off x="139297" y="2837826"/>
            <a:ext cx="2844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accent1">
                    <a:lumMod val="75000"/>
                  </a:schemeClr>
                </a:solidFill>
              </a:rPr>
              <a:t>Procedimientos</a:t>
            </a:r>
          </a:p>
        </p:txBody>
      </p:sp>
    </p:spTree>
    <p:extLst>
      <p:ext uri="{BB962C8B-B14F-4D97-AF65-F5344CB8AC3E}">
        <p14:creationId xmlns:p14="http://schemas.microsoft.com/office/powerpoint/2010/main" val="69591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A66B29-5FD6-524F-84ED-DB6C811F8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549" y="1520112"/>
            <a:ext cx="9627217" cy="27640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charset="0"/>
                <a:cs typeface="Geneva" charset="0"/>
              </a:defRPr>
            </a:lvl9pPr>
          </a:lstStyle>
          <a:p>
            <a:pPr>
              <a:spcAft>
                <a:spcPts val="600"/>
              </a:spcAft>
              <a:buNone/>
            </a:pPr>
            <a:r>
              <a:rPr lang="es-ES" sz="6000" b="1" dirty="0">
                <a:solidFill>
                  <a:schemeClr val="bg1"/>
                </a:solidFill>
              </a:rPr>
              <a:t>Ejemplos de sanciones</a:t>
            </a:r>
          </a:p>
          <a:p>
            <a:pPr>
              <a:spcAft>
                <a:spcPts val="600"/>
              </a:spcAft>
              <a:buNone/>
            </a:pPr>
            <a:r>
              <a:rPr lang="es-ES" sz="6000" b="1" dirty="0">
                <a:solidFill>
                  <a:schemeClr val="bg1"/>
                </a:solidFill>
              </a:rPr>
              <a:t>internacionales</a:t>
            </a:r>
            <a:endParaRPr lang="es-MX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15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82D98A-7A4F-464D-8EA6-56ABE281A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893" y="612442"/>
            <a:ext cx="9015282" cy="566908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5C5C486-F3EC-2440-AF57-07EB1B242B5E}"/>
              </a:ext>
            </a:extLst>
          </p:cNvPr>
          <p:cNvSpPr txBox="1"/>
          <p:nvPr/>
        </p:nvSpPr>
        <p:spPr>
          <a:xfrm>
            <a:off x="387626" y="139148"/>
            <a:ext cx="6699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D688E"/>
                </a:solidFill>
              </a:rPr>
              <a:t>Las sanciones pueden ser cuantiosas…</a:t>
            </a:r>
          </a:p>
        </p:txBody>
      </p:sp>
    </p:spTree>
    <p:extLst>
      <p:ext uri="{BB962C8B-B14F-4D97-AF65-F5344CB8AC3E}">
        <p14:creationId xmlns:p14="http://schemas.microsoft.com/office/powerpoint/2010/main" val="2485379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7F524DC-5F50-D44C-A6BA-A2F92898A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505" y="924338"/>
            <a:ext cx="4442989" cy="532488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9D9058D-17FD-D044-90AE-CA34D5CF6462}"/>
              </a:ext>
            </a:extLst>
          </p:cNvPr>
          <p:cNvSpPr txBox="1"/>
          <p:nvPr/>
        </p:nvSpPr>
        <p:spPr>
          <a:xfrm>
            <a:off x="665922" y="178904"/>
            <a:ext cx="7535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D688E"/>
                </a:solidFill>
              </a:rPr>
              <a:t>…incluyen grandes sanciones individuales…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37A7E8-7CB2-9742-9D01-38783CF82839}"/>
              </a:ext>
            </a:extLst>
          </p:cNvPr>
          <p:cNvSpPr txBox="1"/>
          <p:nvPr/>
        </p:nvSpPr>
        <p:spPr>
          <a:xfrm>
            <a:off x="3874505" y="6249227"/>
            <a:ext cx="2912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The Economist, 29 de marzo de 2014.</a:t>
            </a:r>
          </a:p>
        </p:txBody>
      </p:sp>
    </p:spTree>
    <p:extLst>
      <p:ext uri="{BB962C8B-B14F-4D97-AF65-F5344CB8AC3E}">
        <p14:creationId xmlns:p14="http://schemas.microsoft.com/office/powerpoint/2010/main" val="2748084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CF403F-5BD0-934E-8912-FC0A924C7BC1}"/>
              </a:ext>
            </a:extLst>
          </p:cNvPr>
          <p:cNvSpPr txBox="1"/>
          <p:nvPr/>
        </p:nvSpPr>
        <p:spPr>
          <a:xfrm>
            <a:off x="1585777" y="983767"/>
            <a:ext cx="3922908" cy="29676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0D688E"/>
                </a:solidFill>
                <a:ea typeface="+mj-ea"/>
                <a:cs typeface="+mj-cs"/>
              </a:rPr>
              <a:t>…</a:t>
            </a:r>
            <a:r>
              <a:rPr lang="en-US" sz="3600" b="1" kern="1200" dirty="0" err="1">
                <a:solidFill>
                  <a:srgbClr val="0D688E"/>
                </a:solidFill>
                <a:ea typeface="+mj-ea"/>
                <a:cs typeface="+mj-cs"/>
              </a:rPr>
              <a:t>reparación</a:t>
            </a:r>
            <a:r>
              <a:rPr lang="en-US" sz="3600" b="1" kern="1200" dirty="0">
                <a:solidFill>
                  <a:srgbClr val="0D688E"/>
                </a:solidFill>
                <a:ea typeface="+mj-ea"/>
                <a:cs typeface="+mj-cs"/>
              </a:rPr>
              <a:t> de </a:t>
            </a:r>
            <a:r>
              <a:rPr lang="en-US" sz="3600" b="1" kern="1200" dirty="0" err="1">
                <a:solidFill>
                  <a:srgbClr val="0D688E"/>
                </a:solidFill>
                <a:ea typeface="+mj-ea"/>
                <a:cs typeface="+mj-cs"/>
              </a:rPr>
              <a:t>daños</a:t>
            </a:r>
            <a:r>
              <a:rPr lang="en-US" sz="3600" b="1" kern="1200" dirty="0">
                <a:solidFill>
                  <a:srgbClr val="0D688E"/>
                </a:solidFill>
                <a:ea typeface="+mj-ea"/>
                <a:cs typeface="+mj-cs"/>
              </a:rPr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7B6DAF-047B-4346-A36B-1DC570C1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771" y="699898"/>
            <a:ext cx="5308511" cy="54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33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511</Words>
  <Application>Microsoft Macintosh PowerPoint</Application>
  <PresentationFormat>Panorámica</PresentationFormat>
  <Paragraphs>77</Paragraphs>
  <Slides>20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LucidaGrande</vt:lpstr>
      <vt:lpstr>STIXGeneral-Regular</vt:lpstr>
      <vt:lpstr>Wingdings</vt:lpstr>
      <vt:lpstr>Tema de Office</vt:lpstr>
      <vt:lpstr>Competencia económica: mejores prácticas corporativas en los negocios internacionales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Ventura</dc:creator>
  <cp:lastModifiedBy>Javier N</cp:lastModifiedBy>
  <cp:revision>186</cp:revision>
  <dcterms:created xsi:type="dcterms:W3CDTF">2020-03-27T20:08:47Z</dcterms:created>
  <dcterms:modified xsi:type="dcterms:W3CDTF">2021-10-26T03:01:56Z</dcterms:modified>
</cp:coreProperties>
</file>