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8" r:id="rId3"/>
    <p:sldId id="267" r:id="rId4"/>
    <p:sldId id="316" r:id="rId5"/>
    <p:sldId id="317" r:id="rId6"/>
    <p:sldId id="271" r:id="rId7"/>
    <p:sldId id="307" r:id="rId8"/>
    <p:sldId id="308" r:id="rId9"/>
    <p:sldId id="309" r:id="rId10"/>
    <p:sldId id="310" r:id="rId11"/>
    <p:sldId id="311" r:id="rId12"/>
    <p:sldId id="312" r:id="rId13"/>
    <p:sldId id="313" r:id="rId14"/>
    <p:sldId id="315"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B50"/>
    <a:srgbClr val="595A5B"/>
    <a:srgbClr val="00205C"/>
    <a:srgbClr val="D0D2D3"/>
    <a:srgbClr val="252525"/>
    <a:srgbClr val="D0D0C8"/>
    <a:srgbClr val="DF2B35"/>
    <a:srgbClr val="F6F5F3"/>
    <a:srgbClr val="F2F2F2"/>
    <a:srgbClr val="126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3" autoAdjust="0"/>
    <p:restoredTop sz="94660"/>
  </p:normalViewPr>
  <p:slideViewPr>
    <p:cSldViewPr snapToGrid="0">
      <p:cViewPr varScale="1">
        <p:scale>
          <a:sx n="114" d="100"/>
          <a:sy n="114" d="100"/>
        </p:scale>
        <p:origin x="456" y="17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02E4ED5-6520-E44D-BBEC-C82F410C71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0ABBA2C1-86C7-EF4F-890F-A8ABB2D31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6DAD33-2BC5-914A-AA38-31CCA9A44559}" type="datetimeFigureOut">
              <a:rPr lang="es-ES" smtClean="0"/>
              <a:t>26/10/21</a:t>
            </a:fld>
            <a:endParaRPr lang="es-ES"/>
          </a:p>
        </p:txBody>
      </p:sp>
      <p:sp>
        <p:nvSpPr>
          <p:cNvPr id="4" name="Marcador de pie de página 3">
            <a:extLst>
              <a:ext uri="{FF2B5EF4-FFF2-40B4-BE49-F238E27FC236}">
                <a16:creationId xmlns:a16="http://schemas.microsoft.com/office/drawing/2014/main" id="{1F384036-2631-D247-97AD-291320019B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S"/>
              <a:t>kasjhkdhakjhsdakjshdakjhd</a:t>
            </a:r>
          </a:p>
        </p:txBody>
      </p:sp>
      <p:sp>
        <p:nvSpPr>
          <p:cNvPr id="5" name="Marcador de número de diapositiva 4">
            <a:extLst>
              <a:ext uri="{FF2B5EF4-FFF2-40B4-BE49-F238E27FC236}">
                <a16:creationId xmlns:a16="http://schemas.microsoft.com/office/drawing/2014/main" id="{600EC16A-C5FA-6647-A2CA-46D9FCC0DB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CC2FAB-874E-E24A-9FB7-FBA3F429AB56}" type="slidenum">
              <a:rPr lang="es-ES" smtClean="0"/>
              <a:t>‹Nº›</a:t>
            </a:fld>
            <a:endParaRPr lang="es-ES"/>
          </a:p>
        </p:txBody>
      </p:sp>
    </p:spTree>
    <p:extLst>
      <p:ext uri="{BB962C8B-B14F-4D97-AF65-F5344CB8AC3E}">
        <p14:creationId xmlns:p14="http://schemas.microsoft.com/office/powerpoint/2010/main" val="31647965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77EA3-27C8-8446-A07B-618A22AD9810}" type="datetimeFigureOut">
              <a:rPr lang="es-ES" smtClean="0"/>
              <a:t>26/10/21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ES"/>
              <a:t>kasjhkdhakjhsdakjshdakjhd</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F3041-AA41-3842-88DA-3B2316A03CFF}" type="slidenum">
              <a:rPr lang="es-ES" smtClean="0"/>
              <a:t>‹Nº›</a:t>
            </a:fld>
            <a:endParaRPr lang="es-ES"/>
          </a:p>
        </p:txBody>
      </p:sp>
    </p:spTree>
    <p:extLst>
      <p:ext uri="{BB962C8B-B14F-4D97-AF65-F5344CB8AC3E}">
        <p14:creationId xmlns:p14="http://schemas.microsoft.com/office/powerpoint/2010/main" val="12616907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www.central-law.com</a:t>
            </a:r>
          </a:p>
        </p:txBody>
      </p:sp>
      <p:sp>
        <p:nvSpPr>
          <p:cNvPr id="6" name="Slide Number Placeholder 5"/>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66947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1600200" y="2578100"/>
            <a:ext cx="3598863" cy="2147888"/>
          </a:xfrm>
        </p:spPr>
      </p:sp>
    </p:spTree>
    <p:extLst>
      <p:ext uri="{BB962C8B-B14F-4D97-AF65-F5344CB8AC3E}">
        <p14:creationId xmlns:p14="http://schemas.microsoft.com/office/powerpoint/2010/main" val="104947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6159500" y="1147763"/>
            <a:ext cx="3598863" cy="2147887"/>
          </a:xfrm>
        </p:spPr>
      </p:sp>
      <p:sp>
        <p:nvSpPr>
          <p:cNvPr id="11" name="Picture Placeholder 9"/>
          <p:cNvSpPr>
            <a:spLocks noGrp="1"/>
          </p:cNvSpPr>
          <p:nvPr>
            <p:ph type="pic" sz="quarter" idx="11"/>
          </p:nvPr>
        </p:nvSpPr>
        <p:spPr>
          <a:xfrm>
            <a:off x="1600200" y="3808413"/>
            <a:ext cx="3598863" cy="2147887"/>
          </a:xfrm>
        </p:spPr>
        <p:txBody>
          <a:bodyPr/>
          <a:lstStyle/>
          <a:p>
            <a:endParaRPr lang="en-US"/>
          </a:p>
        </p:txBody>
      </p:sp>
    </p:spTree>
    <p:extLst>
      <p:ext uri="{BB962C8B-B14F-4D97-AF65-F5344CB8AC3E}">
        <p14:creationId xmlns:p14="http://schemas.microsoft.com/office/powerpoint/2010/main" val="9575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6159500" y="2333625"/>
            <a:ext cx="3598863" cy="2147888"/>
          </a:xfrm>
        </p:spPr>
      </p:sp>
    </p:spTree>
    <p:extLst>
      <p:ext uri="{BB962C8B-B14F-4D97-AF65-F5344CB8AC3E}">
        <p14:creationId xmlns:p14="http://schemas.microsoft.com/office/powerpoint/2010/main" val="64386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7996238" y="3827463"/>
            <a:ext cx="2295525" cy="1370012"/>
          </a:xfrm>
        </p:spPr>
      </p:sp>
    </p:spTree>
    <p:extLst>
      <p:ext uri="{BB962C8B-B14F-4D97-AF65-F5344CB8AC3E}">
        <p14:creationId xmlns:p14="http://schemas.microsoft.com/office/powerpoint/2010/main" val="150027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1"/>
          <p:cNvSpPr>
            <a:spLocks noGrp="1"/>
          </p:cNvSpPr>
          <p:nvPr>
            <p:ph type="pic" sz="quarter" idx="10"/>
          </p:nvPr>
        </p:nvSpPr>
        <p:spPr>
          <a:xfrm>
            <a:off x="1624013" y="1622425"/>
            <a:ext cx="2295525" cy="1371600"/>
          </a:xfrm>
        </p:spPr>
      </p:sp>
      <p:sp>
        <p:nvSpPr>
          <p:cNvPr id="10" name="Picture Placeholder 1"/>
          <p:cNvSpPr>
            <a:spLocks noGrp="1"/>
          </p:cNvSpPr>
          <p:nvPr>
            <p:ph type="pic" sz="quarter" idx="11"/>
          </p:nvPr>
        </p:nvSpPr>
        <p:spPr>
          <a:xfrm>
            <a:off x="8401409" y="3832850"/>
            <a:ext cx="2295525" cy="1371600"/>
          </a:xfrm>
        </p:spPr>
      </p:sp>
    </p:spTree>
    <p:extLst>
      <p:ext uri="{BB962C8B-B14F-4D97-AF65-F5344CB8AC3E}">
        <p14:creationId xmlns:p14="http://schemas.microsoft.com/office/powerpoint/2010/main" val="63649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1684338" y="1639888"/>
            <a:ext cx="2306637" cy="1349375"/>
          </a:xfrm>
        </p:spPr>
      </p:sp>
    </p:spTree>
    <p:extLst>
      <p:ext uri="{BB962C8B-B14F-4D97-AF65-F5344CB8AC3E}">
        <p14:creationId xmlns:p14="http://schemas.microsoft.com/office/powerpoint/2010/main" val="48141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20"/>
          <p:cNvSpPr>
            <a:spLocks noGrp="1"/>
          </p:cNvSpPr>
          <p:nvPr>
            <p:ph type="pic" sz="quarter" idx="10"/>
          </p:nvPr>
        </p:nvSpPr>
        <p:spPr>
          <a:xfrm>
            <a:off x="7816850" y="592138"/>
            <a:ext cx="3684588" cy="5627687"/>
          </a:xfrm>
        </p:spPr>
      </p:sp>
    </p:spTree>
    <p:extLst>
      <p:ext uri="{BB962C8B-B14F-4D97-AF65-F5344CB8AC3E}">
        <p14:creationId xmlns:p14="http://schemas.microsoft.com/office/powerpoint/2010/main" val="213315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99246" y="463640"/>
            <a:ext cx="5795493" cy="5847009"/>
          </a:xfrm>
          <a:custGeom>
            <a:avLst/>
            <a:gdLst>
              <a:gd name="connsiteX0" fmla="*/ 0 w 5795493"/>
              <a:gd name="connsiteY0" fmla="*/ 0 h 5847009"/>
              <a:gd name="connsiteX1" fmla="*/ 5795493 w 5795493"/>
              <a:gd name="connsiteY1" fmla="*/ 0 h 5847009"/>
              <a:gd name="connsiteX2" fmla="*/ 5795493 w 5795493"/>
              <a:gd name="connsiteY2" fmla="*/ 5847009 h 5847009"/>
              <a:gd name="connsiteX3" fmla="*/ 0 w 5795493"/>
              <a:gd name="connsiteY3" fmla="*/ 5847009 h 5847009"/>
            </a:gdLst>
            <a:ahLst/>
            <a:cxnLst>
              <a:cxn ang="0">
                <a:pos x="connsiteX0" y="connsiteY0"/>
              </a:cxn>
              <a:cxn ang="0">
                <a:pos x="connsiteX1" y="connsiteY1"/>
              </a:cxn>
              <a:cxn ang="0">
                <a:pos x="connsiteX2" y="connsiteY2"/>
              </a:cxn>
              <a:cxn ang="0">
                <a:pos x="connsiteX3" y="connsiteY3"/>
              </a:cxn>
            </a:cxnLst>
            <a:rect l="l" t="t" r="r" b="b"/>
            <a:pathLst>
              <a:path w="5795493" h="5847009">
                <a:moveTo>
                  <a:pt x="0" y="0"/>
                </a:moveTo>
                <a:lnTo>
                  <a:pt x="5795493" y="0"/>
                </a:lnTo>
                <a:lnTo>
                  <a:pt x="5795493" y="5847009"/>
                </a:lnTo>
                <a:lnTo>
                  <a:pt x="0" y="5847009"/>
                </a:lnTo>
                <a:close/>
              </a:path>
            </a:pathLst>
          </a:custGeom>
        </p:spPr>
        <p:txBody>
          <a:bodyPr wrap="square">
            <a:noAutofit/>
          </a:bodyPr>
          <a:lstStyle/>
          <a:p>
            <a:endParaRPr lang="en-US"/>
          </a:p>
        </p:txBody>
      </p:sp>
    </p:spTree>
    <p:extLst>
      <p:ext uri="{BB962C8B-B14F-4D97-AF65-F5344CB8AC3E}">
        <p14:creationId xmlns:p14="http://schemas.microsoft.com/office/powerpoint/2010/main" val="3823379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0" y="0"/>
            <a:ext cx="5280025" cy="6858000"/>
          </a:xfrm>
        </p:spPr>
        <p:txBody>
          <a:bodyPr/>
          <a:lstStyle/>
          <a:p>
            <a:endParaRPr lang="en-US"/>
          </a:p>
        </p:txBody>
      </p:sp>
    </p:spTree>
    <p:extLst>
      <p:ext uri="{BB962C8B-B14F-4D97-AF65-F5344CB8AC3E}">
        <p14:creationId xmlns:p14="http://schemas.microsoft.com/office/powerpoint/2010/main" val="1173456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304800" y="406400"/>
            <a:ext cx="2806700" cy="2908300"/>
          </a:xfrm>
        </p:spPr>
      </p:sp>
      <p:sp>
        <p:nvSpPr>
          <p:cNvPr id="7" name="Picture Placeholder 12"/>
          <p:cNvSpPr>
            <a:spLocks noGrp="1"/>
          </p:cNvSpPr>
          <p:nvPr>
            <p:ph type="pic" sz="quarter" idx="12"/>
          </p:nvPr>
        </p:nvSpPr>
        <p:spPr>
          <a:xfrm>
            <a:off x="3318584" y="1974850"/>
            <a:ext cx="2806700" cy="2908300"/>
          </a:xfrm>
        </p:spPr>
      </p:sp>
      <p:sp>
        <p:nvSpPr>
          <p:cNvPr id="8" name="Picture Placeholder 13"/>
          <p:cNvSpPr>
            <a:spLocks noGrp="1"/>
          </p:cNvSpPr>
          <p:nvPr>
            <p:ph type="pic" sz="quarter" idx="11"/>
          </p:nvPr>
        </p:nvSpPr>
        <p:spPr>
          <a:xfrm>
            <a:off x="304800" y="3530600"/>
            <a:ext cx="2806700" cy="2908300"/>
          </a:xfrm>
        </p:spPr>
      </p:sp>
    </p:spTree>
    <p:extLst>
      <p:ext uri="{BB962C8B-B14F-4D97-AF65-F5344CB8AC3E}">
        <p14:creationId xmlns:p14="http://schemas.microsoft.com/office/powerpoint/2010/main" val="208684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www.central-law.com</a:t>
            </a:r>
          </a:p>
        </p:txBody>
      </p:sp>
      <p:sp>
        <p:nvSpPr>
          <p:cNvPr id="6" name="Slide Number Placeholder 5"/>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1218382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11"/>
          <p:cNvSpPr>
            <a:spLocks noGrp="1"/>
          </p:cNvSpPr>
          <p:nvPr>
            <p:ph type="pic" sz="quarter" idx="10"/>
          </p:nvPr>
        </p:nvSpPr>
        <p:spPr>
          <a:xfrm>
            <a:off x="1058863" y="1204913"/>
            <a:ext cx="4775200" cy="2917825"/>
          </a:xfrm>
        </p:spPr>
      </p:sp>
      <p:sp>
        <p:nvSpPr>
          <p:cNvPr id="7" name="Picture Placeholder 12"/>
          <p:cNvSpPr>
            <a:spLocks noGrp="1"/>
          </p:cNvSpPr>
          <p:nvPr>
            <p:ph type="pic" sz="quarter" idx="11"/>
          </p:nvPr>
        </p:nvSpPr>
        <p:spPr>
          <a:xfrm>
            <a:off x="6299199" y="1204913"/>
            <a:ext cx="4775200" cy="2917825"/>
          </a:xfrm>
        </p:spPr>
      </p:sp>
    </p:spTree>
    <p:extLst>
      <p:ext uri="{BB962C8B-B14F-4D97-AF65-F5344CB8AC3E}">
        <p14:creationId xmlns:p14="http://schemas.microsoft.com/office/powerpoint/2010/main" val="355402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Picture Placeholder 10"/>
          <p:cNvSpPr>
            <a:spLocks noGrp="1"/>
          </p:cNvSpPr>
          <p:nvPr>
            <p:ph type="pic" sz="quarter" idx="10"/>
          </p:nvPr>
        </p:nvSpPr>
        <p:spPr>
          <a:xfrm>
            <a:off x="406400" y="319088"/>
            <a:ext cx="2960688" cy="2686050"/>
          </a:xfrm>
        </p:spPr>
        <p:txBody>
          <a:bodyPr/>
          <a:lstStyle/>
          <a:p>
            <a:endParaRPr lang="en-US"/>
          </a:p>
        </p:txBody>
      </p:sp>
      <p:sp>
        <p:nvSpPr>
          <p:cNvPr id="16" name="Picture Placeholder 10"/>
          <p:cNvSpPr>
            <a:spLocks noGrp="1"/>
          </p:cNvSpPr>
          <p:nvPr>
            <p:ph type="pic" sz="quarter" idx="11"/>
          </p:nvPr>
        </p:nvSpPr>
        <p:spPr>
          <a:xfrm>
            <a:off x="406400" y="3094355"/>
            <a:ext cx="2960688" cy="2686050"/>
          </a:xfrm>
        </p:spPr>
        <p:txBody>
          <a:bodyPr/>
          <a:lstStyle/>
          <a:p>
            <a:endParaRPr lang="en-US"/>
          </a:p>
        </p:txBody>
      </p:sp>
      <p:sp>
        <p:nvSpPr>
          <p:cNvPr id="17" name="Picture Placeholder 10"/>
          <p:cNvSpPr>
            <a:spLocks noGrp="1"/>
          </p:cNvSpPr>
          <p:nvPr>
            <p:ph type="pic" sz="quarter" idx="12"/>
          </p:nvPr>
        </p:nvSpPr>
        <p:spPr>
          <a:xfrm>
            <a:off x="3469142" y="3358710"/>
            <a:ext cx="2960688" cy="2686050"/>
          </a:xfrm>
        </p:spPr>
        <p:txBody>
          <a:bodyPr/>
          <a:lstStyle/>
          <a:p>
            <a:endParaRPr lang="en-US"/>
          </a:p>
        </p:txBody>
      </p:sp>
      <p:sp>
        <p:nvSpPr>
          <p:cNvPr id="18" name="Picture Placeholder 10"/>
          <p:cNvSpPr>
            <a:spLocks noGrp="1"/>
          </p:cNvSpPr>
          <p:nvPr>
            <p:ph type="pic" sz="quarter" idx="13"/>
          </p:nvPr>
        </p:nvSpPr>
        <p:spPr>
          <a:xfrm>
            <a:off x="3469142" y="563995"/>
            <a:ext cx="2960688" cy="2686050"/>
          </a:xfrm>
        </p:spPr>
        <p:txBody>
          <a:bodyPr/>
          <a:lstStyle/>
          <a:p>
            <a:endParaRPr lang="en-US"/>
          </a:p>
        </p:txBody>
      </p:sp>
    </p:spTree>
    <p:extLst>
      <p:ext uri="{BB962C8B-B14F-4D97-AF65-F5344CB8AC3E}">
        <p14:creationId xmlns:p14="http://schemas.microsoft.com/office/powerpoint/2010/main" val="3439874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327876" y="2664042"/>
            <a:ext cx="4031088" cy="4095482"/>
          </a:xfrm>
          <a:custGeom>
            <a:avLst/>
            <a:gdLst>
              <a:gd name="connsiteX0" fmla="*/ 0 w 4031088"/>
              <a:gd name="connsiteY0" fmla="*/ 0 h 4095482"/>
              <a:gd name="connsiteX1" fmla="*/ 4031088 w 4031088"/>
              <a:gd name="connsiteY1" fmla="*/ 0 h 4095482"/>
              <a:gd name="connsiteX2" fmla="*/ 4031088 w 4031088"/>
              <a:gd name="connsiteY2" fmla="*/ 4095482 h 4095482"/>
              <a:gd name="connsiteX3" fmla="*/ 0 w 4031088"/>
              <a:gd name="connsiteY3" fmla="*/ 4095482 h 4095482"/>
            </a:gdLst>
            <a:ahLst/>
            <a:cxnLst>
              <a:cxn ang="0">
                <a:pos x="connsiteX0" y="connsiteY0"/>
              </a:cxn>
              <a:cxn ang="0">
                <a:pos x="connsiteX1" y="connsiteY1"/>
              </a:cxn>
              <a:cxn ang="0">
                <a:pos x="connsiteX2" y="connsiteY2"/>
              </a:cxn>
              <a:cxn ang="0">
                <a:pos x="connsiteX3" y="connsiteY3"/>
              </a:cxn>
            </a:cxnLst>
            <a:rect l="l" t="t" r="r" b="b"/>
            <a:pathLst>
              <a:path w="4031088" h="4095482">
                <a:moveTo>
                  <a:pt x="0" y="0"/>
                </a:moveTo>
                <a:lnTo>
                  <a:pt x="4031088" y="0"/>
                </a:lnTo>
                <a:lnTo>
                  <a:pt x="4031088" y="4095482"/>
                </a:lnTo>
                <a:lnTo>
                  <a:pt x="0" y="4095482"/>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5423359" y="4616399"/>
            <a:ext cx="3348507" cy="2143125"/>
          </a:xfrm>
          <a:custGeom>
            <a:avLst/>
            <a:gdLst>
              <a:gd name="connsiteX0" fmla="*/ 0 w 3348507"/>
              <a:gd name="connsiteY0" fmla="*/ 0 h 2143125"/>
              <a:gd name="connsiteX1" fmla="*/ 3348507 w 3348507"/>
              <a:gd name="connsiteY1" fmla="*/ 0 h 2143125"/>
              <a:gd name="connsiteX2" fmla="*/ 3348507 w 3348507"/>
              <a:gd name="connsiteY2" fmla="*/ 2143125 h 2143125"/>
              <a:gd name="connsiteX3" fmla="*/ 0 w 3348507"/>
              <a:gd name="connsiteY3" fmla="*/ 2143125 h 2143125"/>
            </a:gdLst>
            <a:ahLst/>
            <a:cxnLst>
              <a:cxn ang="0">
                <a:pos x="connsiteX0" y="connsiteY0"/>
              </a:cxn>
              <a:cxn ang="0">
                <a:pos x="connsiteX1" y="connsiteY1"/>
              </a:cxn>
              <a:cxn ang="0">
                <a:pos x="connsiteX2" y="connsiteY2"/>
              </a:cxn>
              <a:cxn ang="0">
                <a:pos x="connsiteX3" y="connsiteY3"/>
              </a:cxn>
            </a:cxnLst>
            <a:rect l="l" t="t" r="r" b="b"/>
            <a:pathLst>
              <a:path w="3348507" h="2143125">
                <a:moveTo>
                  <a:pt x="0" y="0"/>
                </a:moveTo>
                <a:lnTo>
                  <a:pt x="3348507" y="0"/>
                </a:lnTo>
                <a:lnTo>
                  <a:pt x="3348507" y="2143125"/>
                </a:lnTo>
                <a:lnTo>
                  <a:pt x="0" y="2143125"/>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8836261" y="4616399"/>
            <a:ext cx="3127139" cy="2143125"/>
          </a:xfrm>
          <a:custGeom>
            <a:avLst/>
            <a:gdLst>
              <a:gd name="connsiteX0" fmla="*/ 0 w 3348507"/>
              <a:gd name="connsiteY0" fmla="*/ 0 h 2143125"/>
              <a:gd name="connsiteX1" fmla="*/ 3348507 w 3348507"/>
              <a:gd name="connsiteY1" fmla="*/ 0 h 2143125"/>
              <a:gd name="connsiteX2" fmla="*/ 3348507 w 3348507"/>
              <a:gd name="connsiteY2" fmla="*/ 2143125 h 2143125"/>
              <a:gd name="connsiteX3" fmla="*/ 0 w 3348507"/>
              <a:gd name="connsiteY3" fmla="*/ 2143125 h 2143125"/>
            </a:gdLst>
            <a:ahLst/>
            <a:cxnLst>
              <a:cxn ang="0">
                <a:pos x="connsiteX0" y="connsiteY0"/>
              </a:cxn>
              <a:cxn ang="0">
                <a:pos x="connsiteX1" y="connsiteY1"/>
              </a:cxn>
              <a:cxn ang="0">
                <a:pos x="connsiteX2" y="connsiteY2"/>
              </a:cxn>
              <a:cxn ang="0">
                <a:pos x="connsiteX3" y="connsiteY3"/>
              </a:cxn>
            </a:cxnLst>
            <a:rect l="l" t="t" r="r" b="b"/>
            <a:pathLst>
              <a:path w="3348507" h="2143125">
                <a:moveTo>
                  <a:pt x="0" y="0"/>
                </a:moveTo>
                <a:lnTo>
                  <a:pt x="3348507" y="0"/>
                </a:lnTo>
                <a:lnTo>
                  <a:pt x="3348507" y="2143125"/>
                </a:lnTo>
                <a:lnTo>
                  <a:pt x="0" y="2143125"/>
                </a:lnTo>
                <a:close/>
              </a:path>
            </a:pathLst>
          </a:custGeom>
        </p:spPr>
        <p:txBody>
          <a:bodyPr wrap="square">
            <a:noAutofit/>
          </a:bodyPr>
          <a:lstStyle/>
          <a:p>
            <a:endParaRPr lang="en-US"/>
          </a:p>
        </p:txBody>
      </p:sp>
    </p:spTree>
    <p:extLst>
      <p:ext uri="{BB962C8B-B14F-4D97-AF65-F5344CB8AC3E}">
        <p14:creationId xmlns:p14="http://schemas.microsoft.com/office/powerpoint/2010/main" val="3332688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www.central-law.com</a:t>
            </a:r>
          </a:p>
        </p:txBody>
      </p:sp>
      <p:sp>
        <p:nvSpPr>
          <p:cNvPr id="5" name="Slide Number Placeholder 4"/>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155460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a:xfrm>
            <a:off x="6911975" y="0"/>
            <a:ext cx="5280025" cy="6858000"/>
          </a:xfrm>
        </p:spPr>
      </p:sp>
    </p:spTree>
    <p:extLst>
      <p:ext uri="{BB962C8B-B14F-4D97-AF65-F5344CB8AC3E}">
        <p14:creationId xmlns:p14="http://schemas.microsoft.com/office/powerpoint/2010/main" val="2259421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5" name="Picture Placeholder 19"/>
          <p:cNvSpPr>
            <a:spLocks noGrp="1"/>
          </p:cNvSpPr>
          <p:nvPr>
            <p:ph type="pic" sz="quarter" idx="10"/>
          </p:nvPr>
        </p:nvSpPr>
        <p:spPr>
          <a:xfrm>
            <a:off x="1030288" y="2554288"/>
            <a:ext cx="2438400" cy="4303712"/>
          </a:xfrm>
        </p:spPr>
        <p:txBody>
          <a:bodyPr/>
          <a:lstStyle/>
          <a:p>
            <a:endParaRPr lang="en-US"/>
          </a:p>
        </p:txBody>
      </p:sp>
      <p:sp>
        <p:nvSpPr>
          <p:cNvPr id="26" name="Picture Placeholder 19"/>
          <p:cNvSpPr>
            <a:spLocks noGrp="1"/>
          </p:cNvSpPr>
          <p:nvPr>
            <p:ph type="pic" sz="quarter" idx="11"/>
          </p:nvPr>
        </p:nvSpPr>
        <p:spPr>
          <a:xfrm>
            <a:off x="3584802" y="2554288"/>
            <a:ext cx="2438400" cy="4303712"/>
          </a:xfrm>
        </p:spPr>
        <p:txBody>
          <a:bodyPr/>
          <a:lstStyle/>
          <a:p>
            <a:endParaRPr lang="en-US"/>
          </a:p>
        </p:txBody>
      </p:sp>
      <p:sp>
        <p:nvSpPr>
          <p:cNvPr id="27" name="Picture Placeholder 19"/>
          <p:cNvSpPr>
            <a:spLocks noGrp="1"/>
          </p:cNvSpPr>
          <p:nvPr>
            <p:ph type="pic" sz="quarter" idx="12"/>
          </p:nvPr>
        </p:nvSpPr>
        <p:spPr>
          <a:xfrm>
            <a:off x="6139541" y="2554288"/>
            <a:ext cx="2438400" cy="4303712"/>
          </a:xfrm>
        </p:spPr>
        <p:txBody>
          <a:bodyPr/>
          <a:lstStyle/>
          <a:p>
            <a:endParaRPr lang="en-US"/>
          </a:p>
        </p:txBody>
      </p:sp>
      <p:sp>
        <p:nvSpPr>
          <p:cNvPr id="28" name="Picture Placeholder 19"/>
          <p:cNvSpPr>
            <a:spLocks noGrp="1"/>
          </p:cNvSpPr>
          <p:nvPr>
            <p:ph type="pic" sz="quarter" idx="13"/>
          </p:nvPr>
        </p:nvSpPr>
        <p:spPr>
          <a:xfrm>
            <a:off x="8694055" y="2554288"/>
            <a:ext cx="2438400" cy="4303712"/>
          </a:xfrm>
        </p:spPr>
        <p:txBody>
          <a:bodyPr/>
          <a:lstStyle/>
          <a:p>
            <a:endParaRPr lang="en-US"/>
          </a:p>
        </p:txBody>
      </p:sp>
    </p:spTree>
    <p:extLst>
      <p:ext uri="{BB962C8B-B14F-4D97-AF65-F5344CB8AC3E}">
        <p14:creationId xmlns:p14="http://schemas.microsoft.com/office/powerpoint/2010/main" val="3655636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1509713" y="0"/>
            <a:ext cx="3352800" cy="6858000"/>
          </a:xfrm>
        </p:spPr>
        <p:txBody>
          <a:bodyPr/>
          <a:lstStyle/>
          <a:p>
            <a:endParaRPr lang="en-US"/>
          </a:p>
        </p:txBody>
      </p:sp>
    </p:spTree>
    <p:extLst>
      <p:ext uri="{BB962C8B-B14F-4D97-AF65-F5344CB8AC3E}">
        <p14:creationId xmlns:p14="http://schemas.microsoft.com/office/powerpoint/2010/main" val="609893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922270" y="1"/>
            <a:ext cx="3269730" cy="2288811"/>
          </a:xfrm>
          <a:custGeom>
            <a:avLst/>
            <a:gdLst>
              <a:gd name="connsiteX0" fmla="*/ 572203 w 3269730"/>
              <a:gd name="connsiteY0" fmla="*/ 0 h 2288811"/>
              <a:gd name="connsiteX1" fmla="*/ 3269730 w 3269730"/>
              <a:gd name="connsiteY1" fmla="*/ 0 h 2288811"/>
              <a:gd name="connsiteX2" fmla="*/ 2697527 w 3269730"/>
              <a:gd name="connsiteY2" fmla="*/ 2288811 h 2288811"/>
              <a:gd name="connsiteX3" fmla="*/ 0 w 3269730"/>
              <a:gd name="connsiteY3" fmla="*/ 2288811 h 2288811"/>
            </a:gdLst>
            <a:ahLst/>
            <a:cxnLst>
              <a:cxn ang="0">
                <a:pos x="connsiteX0" y="connsiteY0"/>
              </a:cxn>
              <a:cxn ang="0">
                <a:pos x="connsiteX1" y="connsiteY1"/>
              </a:cxn>
              <a:cxn ang="0">
                <a:pos x="connsiteX2" y="connsiteY2"/>
              </a:cxn>
              <a:cxn ang="0">
                <a:pos x="connsiteX3" y="connsiteY3"/>
              </a:cxn>
            </a:cxnLst>
            <a:rect l="l" t="t" r="r" b="b"/>
            <a:pathLst>
              <a:path w="3269730" h="2288811">
                <a:moveTo>
                  <a:pt x="572203" y="0"/>
                </a:moveTo>
                <a:lnTo>
                  <a:pt x="3269730" y="0"/>
                </a:lnTo>
                <a:lnTo>
                  <a:pt x="2697527" y="2288811"/>
                </a:lnTo>
                <a:lnTo>
                  <a:pt x="0" y="2288811"/>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8340985" y="2288812"/>
            <a:ext cx="3269730" cy="2288811"/>
          </a:xfrm>
          <a:custGeom>
            <a:avLst/>
            <a:gdLst>
              <a:gd name="connsiteX0" fmla="*/ 572203 w 3269730"/>
              <a:gd name="connsiteY0" fmla="*/ 0 h 2288811"/>
              <a:gd name="connsiteX1" fmla="*/ 3269730 w 3269730"/>
              <a:gd name="connsiteY1" fmla="*/ 0 h 2288811"/>
              <a:gd name="connsiteX2" fmla="*/ 2697527 w 3269730"/>
              <a:gd name="connsiteY2" fmla="*/ 2288811 h 2288811"/>
              <a:gd name="connsiteX3" fmla="*/ 0 w 3269730"/>
              <a:gd name="connsiteY3" fmla="*/ 2288811 h 2288811"/>
            </a:gdLst>
            <a:ahLst/>
            <a:cxnLst>
              <a:cxn ang="0">
                <a:pos x="connsiteX0" y="connsiteY0"/>
              </a:cxn>
              <a:cxn ang="0">
                <a:pos x="connsiteX1" y="connsiteY1"/>
              </a:cxn>
              <a:cxn ang="0">
                <a:pos x="connsiteX2" y="connsiteY2"/>
              </a:cxn>
              <a:cxn ang="0">
                <a:pos x="connsiteX3" y="connsiteY3"/>
              </a:cxn>
            </a:cxnLst>
            <a:rect l="l" t="t" r="r" b="b"/>
            <a:pathLst>
              <a:path w="3269730" h="2288811">
                <a:moveTo>
                  <a:pt x="572203" y="0"/>
                </a:moveTo>
                <a:lnTo>
                  <a:pt x="3269730" y="0"/>
                </a:lnTo>
                <a:lnTo>
                  <a:pt x="2697527" y="2288811"/>
                </a:lnTo>
                <a:lnTo>
                  <a:pt x="0" y="2288811"/>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7759700" y="4577622"/>
            <a:ext cx="3269730" cy="2288811"/>
          </a:xfrm>
          <a:custGeom>
            <a:avLst/>
            <a:gdLst>
              <a:gd name="connsiteX0" fmla="*/ 572203 w 3269730"/>
              <a:gd name="connsiteY0" fmla="*/ 0 h 2288811"/>
              <a:gd name="connsiteX1" fmla="*/ 3269730 w 3269730"/>
              <a:gd name="connsiteY1" fmla="*/ 0 h 2288811"/>
              <a:gd name="connsiteX2" fmla="*/ 2697527 w 3269730"/>
              <a:gd name="connsiteY2" fmla="*/ 2288811 h 2288811"/>
              <a:gd name="connsiteX3" fmla="*/ 0 w 3269730"/>
              <a:gd name="connsiteY3" fmla="*/ 2288811 h 2288811"/>
            </a:gdLst>
            <a:ahLst/>
            <a:cxnLst>
              <a:cxn ang="0">
                <a:pos x="connsiteX0" y="connsiteY0"/>
              </a:cxn>
              <a:cxn ang="0">
                <a:pos x="connsiteX1" y="connsiteY1"/>
              </a:cxn>
              <a:cxn ang="0">
                <a:pos x="connsiteX2" y="connsiteY2"/>
              </a:cxn>
              <a:cxn ang="0">
                <a:pos x="connsiteX3" y="connsiteY3"/>
              </a:cxn>
            </a:cxnLst>
            <a:rect l="l" t="t" r="r" b="b"/>
            <a:pathLst>
              <a:path w="3269730" h="2288811">
                <a:moveTo>
                  <a:pt x="572203" y="0"/>
                </a:moveTo>
                <a:lnTo>
                  <a:pt x="3269730" y="0"/>
                </a:lnTo>
                <a:lnTo>
                  <a:pt x="2697527" y="2288811"/>
                </a:lnTo>
                <a:lnTo>
                  <a:pt x="0" y="2288811"/>
                </a:lnTo>
                <a:close/>
              </a:path>
            </a:pathLst>
          </a:custGeom>
        </p:spPr>
        <p:txBody>
          <a:bodyPr wrap="square">
            <a:noAutofit/>
          </a:bodyPr>
          <a:lstStyle/>
          <a:p>
            <a:endParaRPr lang="en-US"/>
          </a:p>
        </p:txBody>
      </p:sp>
    </p:spTree>
    <p:extLst>
      <p:ext uri="{BB962C8B-B14F-4D97-AF65-F5344CB8AC3E}">
        <p14:creationId xmlns:p14="http://schemas.microsoft.com/office/powerpoint/2010/main" val="2840850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flipH="1">
            <a:off x="0" y="1"/>
            <a:ext cx="3269730" cy="2288811"/>
          </a:xfrm>
          <a:custGeom>
            <a:avLst/>
            <a:gdLst>
              <a:gd name="connsiteX0" fmla="*/ 572203 w 3269730"/>
              <a:gd name="connsiteY0" fmla="*/ 0 h 2288811"/>
              <a:gd name="connsiteX1" fmla="*/ 3269730 w 3269730"/>
              <a:gd name="connsiteY1" fmla="*/ 0 h 2288811"/>
              <a:gd name="connsiteX2" fmla="*/ 2697527 w 3269730"/>
              <a:gd name="connsiteY2" fmla="*/ 2288811 h 2288811"/>
              <a:gd name="connsiteX3" fmla="*/ 0 w 3269730"/>
              <a:gd name="connsiteY3" fmla="*/ 2288811 h 2288811"/>
            </a:gdLst>
            <a:ahLst/>
            <a:cxnLst>
              <a:cxn ang="0">
                <a:pos x="connsiteX0" y="connsiteY0"/>
              </a:cxn>
              <a:cxn ang="0">
                <a:pos x="connsiteX1" y="connsiteY1"/>
              </a:cxn>
              <a:cxn ang="0">
                <a:pos x="connsiteX2" y="connsiteY2"/>
              </a:cxn>
              <a:cxn ang="0">
                <a:pos x="connsiteX3" y="connsiteY3"/>
              </a:cxn>
            </a:cxnLst>
            <a:rect l="l" t="t" r="r" b="b"/>
            <a:pathLst>
              <a:path w="3269730" h="2288811">
                <a:moveTo>
                  <a:pt x="572203" y="0"/>
                </a:moveTo>
                <a:lnTo>
                  <a:pt x="3269730" y="0"/>
                </a:lnTo>
                <a:lnTo>
                  <a:pt x="2697527" y="2288811"/>
                </a:lnTo>
                <a:lnTo>
                  <a:pt x="0" y="2288811"/>
                </a:lnTo>
                <a:close/>
              </a:path>
            </a:pathLst>
          </a:custGeom>
        </p:spPr>
        <p:txBody>
          <a:bodyPr wrap="square">
            <a:noAutofit/>
          </a:bodyPr>
          <a:lstStyle/>
          <a:p>
            <a:endParaRPr lang="en-US"/>
          </a:p>
        </p:txBody>
      </p:sp>
      <p:sp>
        <p:nvSpPr>
          <p:cNvPr id="7" name="Picture Placeholder 6"/>
          <p:cNvSpPr>
            <a:spLocks noGrp="1"/>
          </p:cNvSpPr>
          <p:nvPr>
            <p:ph type="pic" sz="quarter" idx="11"/>
          </p:nvPr>
        </p:nvSpPr>
        <p:spPr>
          <a:xfrm flipH="1">
            <a:off x="581285" y="2288812"/>
            <a:ext cx="3269730" cy="2288811"/>
          </a:xfrm>
          <a:custGeom>
            <a:avLst/>
            <a:gdLst>
              <a:gd name="connsiteX0" fmla="*/ 572203 w 3269730"/>
              <a:gd name="connsiteY0" fmla="*/ 0 h 2288811"/>
              <a:gd name="connsiteX1" fmla="*/ 3269730 w 3269730"/>
              <a:gd name="connsiteY1" fmla="*/ 0 h 2288811"/>
              <a:gd name="connsiteX2" fmla="*/ 2697527 w 3269730"/>
              <a:gd name="connsiteY2" fmla="*/ 2288811 h 2288811"/>
              <a:gd name="connsiteX3" fmla="*/ 0 w 3269730"/>
              <a:gd name="connsiteY3" fmla="*/ 2288811 h 2288811"/>
            </a:gdLst>
            <a:ahLst/>
            <a:cxnLst>
              <a:cxn ang="0">
                <a:pos x="connsiteX0" y="connsiteY0"/>
              </a:cxn>
              <a:cxn ang="0">
                <a:pos x="connsiteX1" y="connsiteY1"/>
              </a:cxn>
              <a:cxn ang="0">
                <a:pos x="connsiteX2" y="connsiteY2"/>
              </a:cxn>
              <a:cxn ang="0">
                <a:pos x="connsiteX3" y="connsiteY3"/>
              </a:cxn>
            </a:cxnLst>
            <a:rect l="l" t="t" r="r" b="b"/>
            <a:pathLst>
              <a:path w="3269730" h="2288811">
                <a:moveTo>
                  <a:pt x="572203" y="0"/>
                </a:moveTo>
                <a:lnTo>
                  <a:pt x="3269730" y="0"/>
                </a:lnTo>
                <a:lnTo>
                  <a:pt x="2697527" y="2288811"/>
                </a:lnTo>
                <a:lnTo>
                  <a:pt x="0" y="2288811"/>
                </a:lnTo>
                <a:close/>
              </a:path>
            </a:pathLst>
          </a:custGeom>
        </p:spPr>
        <p:txBody>
          <a:bodyPr wrap="square">
            <a:noAutofit/>
          </a:bodyPr>
          <a:lstStyle/>
          <a:p>
            <a:endParaRPr lang="en-US"/>
          </a:p>
        </p:txBody>
      </p:sp>
      <p:sp>
        <p:nvSpPr>
          <p:cNvPr id="8" name="Picture Placeholder 7"/>
          <p:cNvSpPr>
            <a:spLocks noGrp="1"/>
          </p:cNvSpPr>
          <p:nvPr>
            <p:ph type="pic" sz="quarter" idx="12"/>
          </p:nvPr>
        </p:nvSpPr>
        <p:spPr>
          <a:xfrm flipH="1">
            <a:off x="1162570" y="4577622"/>
            <a:ext cx="3269730" cy="2288811"/>
          </a:xfrm>
          <a:custGeom>
            <a:avLst/>
            <a:gdLst>
              <a:gd name="connsiteX0" fmla="*/ 572203 w 3269730"/>
              <a:gd name="connsiteY0" fmla="*/ 0 h 2288811"/>
              <a:gd name="connsiteX1" fmla="*/ 3269730 w 3269730"/>
              <a:gd name="connsiteY1" fmla="*/ 0 h 2288811"/>
              <a:gd name="connsiteX2" fmla="*/ 2697527 w 3269730"/>
              <a:gd name="connsiteY2" fmla="*/ 2288811 h 2288811"/>
              <a:gd name="connsiteX3" fmla="*/ 0 w 3269730"/>
              <a:gd name="connsiteY3" fmla="*/ 2288811 h 2288811"/>
            </a:gdLst>
            <a:ahLst/>
            <a:cxnLst>
              <a:cxn ang="0">
                <a:pos x="connsiteX0" y="connsiteY0"/>
              </a:cxn>
              <a:cxn ang="0">
                <a:pos x="connsiteX1" y="connsiteY1"/>
              </a:cxn>
              <a:cxn ang="0">
                <a:pos x="connsiteX2" y="connsiteY2"/>
              </a:cxn>
              <a:cxn ang="0">
                <a:pos x="connsiteX3" y="connsiteY3"/>
              </a:cxn>
            </a:cxnLst>
            <a:rect l="l" t="t" r="r" b="b"/>
            <a:pathLst>
              <a:path w="3269730" h="2288811">
                <a:moveTo>
                  <a:pt x="572203" y="0"/>
                </a:moveTo>
                <a:lnTo>
                  <a:pt x="3269730" y="0"/>
                </a:lnTo>
                <a:lnTo>
                  <a:pt x="2697527" y="2288811"/>
                </a:lnTo>
                <a:lnTo>
                  <a:pt x="0" y="2288811"/>
                </a:lnTo>
                <a:close/>
              </a:path>
            </a:pathLst>
          </a:custGeom>
        </p:spPr>
        <p:txBody>
          <a:bodyPr wrap="square">
            <a:noAutofit/>
          </a:bodyPr>
          <a:lstStyle/>
          <a:p>
            <a:endParaRPr lang="en-US"/>
          </a:p>
        </p:txBody>
      </p:sp>
    </p:spTree>
    <p:extLst>
      <p:ext uri="{BB962C8B-B14F-4D97-AF65-F5344CB8AC3E}">
        <p14:creationId xmlns:p14="http://schemas.microsoft.com/office/powerpoint/2010/main" val="1333749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www.central-law.com</a:t>
            </a:r>
          </a:p>
        </p:txBody>
      </p:sp>
      <p:sp>
        <p:nvSpPr>
          <p:cNvPr id="6" name="Slide Number Placeholder 5"/>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232070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434975" y="784225"/>
            <a:ext cx="2760663" cy="2743200"/>
          </a:xfrm>
        </p:spPr>
        <p:txBody>
          <a:bodyPr/>
          <a:lstStyle/>
          <a:p>
            <a:endParaRPr lang="en-US"/>
          </a:p>
        </p:txBody>
      </p:sp>
      <p:sp>
        <p:nvSpPr>
          <p:cNvPr id="19" name="Picture Placeholder 13"/>
          <p:cNvSpPr>
            <a:spLocks noGrp="1"/>
          </p:cNvSpPr>
          <p:nvPr>
            <p:ph type="pic" sz="quarter" idx="11"/>
          </p:nvPr>
        </p:nvSpPr>
        <p:spPr>
          <a:xfrm>
            <a:off x="3255231" y="784225"/>
            <a:ext cx="2760663" cy="2743200"/>
          </a:xfrm>
        </p:spPr>
        <p:txBody>
          <a:bodyPr/>
          <a:lstStyle/>
          <a:p>
            <a:endParaRPr lang="en-US"/>
          </a:p>
        </p:txBody>
      </p:sp>
      <p:sp>
        <p:nvSpPr>
          <p:cNvPr id="20" name="Picture Placeholder 13"/>
          <p:cNvSpPr>
            <a:spLocks noGrp="1"/>
          </p:cNvSpPr>
          <p:nvPr>
            <p:ph type="pic" sz="quarter" idx="12"/>
          </p:nvPr>
        </p:nvSpPr>
        <p:spPr>
          <a:xfrm>
            <a:off x="6074279" y="784225"/>
            <a:ext cx="2760663" cy="2743200"/>
          </a:xfrm>
        </p:spPr>
        <p:txBody>
          <a:bodyPr/>
          <a:lstStyle/>
          <a:p>
            <a:endParaRPr lang="en-US"/>
          </a:p>
        </p:txBody>
      </p:sp>
      <p:sp>
        <p:nvSpPr>
          <p:cNvPr id="21" name="Picture Placeholder 13"/>
          <p:cNvSpPr>
            <a:spLocks noGrp="1"/>
          </p:cNvSpPr>
          <p:nvPr>
            <p:ph type="pic" sz="quarter" idx="13"/>
          </p:nvPr>
        </p:nvSpPr>
        <p:spPr>
          <a:xfrm>
            <a:off x="8894910" y="784225"/>
            <a:ext cx="2760663" cy="2743200"/>
          </a:xfrm>
        </p:spPr>
        <p:txBody>
          <a:bodyPr/>
          <a:lstStyle/>
          <a:p>
            <a:endParaRPr lang="en-US"/>
          </a:p>
        </p:txBody>
      </p:sp>
    </p:spTree>
    <p:extLst>
      <p:ext uri="{BB962C8B-B14F-4D97-AF65-F5344CB8AC3E}">
        <p14:creationId xmlns:p14="http://schemas.microsoft.com/office/powerpoint/2010/main" val="2229859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www.central-law.com</a:t>
            </a:r>
          </a:p>
        </p:txBody>
      </p:sp>
      <p:sp>
        <p:nvSpPr>
          <p:cNvPr id="7" name="Slide Number Placeholder 6"/>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3454569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www.central-law.com</a:t>
            </a:r>
          </a:p>
        </p:txBody>
      </p:sp>
      <p:sp>
        <p:nvSpPr>
          <p:cNvPr id="9" name="Slide Number Placeholder 8"/>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1661048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www.central-law.com</a:t>
            </a:r>
          </a:p>
        </p:txBody>
      </p:sp>
      <p:sp>
        <p:nvSpPr>
          <p:cNvPr id="5" name="Slide Number Placeholder 4"/>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47164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www.central-law.com</a:t>
            </a:r>
          </a:p>
        </p:txBody>
      </p:sp>
      <p:sp>
        <p:nvSpPr>
          <p:cNvPr id="4" name="Slide Number Placeholder 3"/>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2487145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3047" y="576775"/>
            <a:ext cx="10916529" cy="5795890"/>
          </a:xfrm>
          <a:custGeom>
            <a:avLst/>
            <a:gdLst>
              <a:gd name="connsiteX0" fmla="*/ 0 w 10916529"/>
              <a:gd name="connsiteY0" fmla="*/ 0 h 5795890"/>
              <a:gd name="connsiteX1" fmla="*/ 10916529 w 10916529"/>
              <a:gd name="connsiteY1" fmla="*/ 0 h 5795890"/>
              <a:gd name="connsiteX2" fmla="*/ 10916529 w 10916529"/>
              <a:gd name="connsiteY2" fmla="*/ 5795890 h 5795890"/>
              <a:gd name="connsiteX3" fmla="*/ 0 w 10916529"/>
              <a:gd name="connsiteY3" fmla="*/ 5795890 h 5795890"/>
            </a:gdLst>
            <a:ahLst/>
            <a:cxnLst>
              <a:cxn ang="0">
                <a:pos x="connsiteX0" y="connsiteY0"/>
              </a:cxn>
              <a:cxn ang="0">
                <a:pos x="connsiteX1" y="connsiteY1"/>
              </a:cxn>
              <a:cxn ang="0">
                <a:pos x="connsiteX2" y="connsiteY2"/>
              </a:cxn>
              <a:cxn ang="0">
                <a:pos x="connsiteX3" y="connsiteY3"/>
              </a:cxn>
            </a:cxnLst>
            <a:rect l="l" t="t" r="r" b="b"/>
            <a:pathLst>
              <a:path w="10916529" h="5795890">
                <a:moveTo>
                  <a:pt x="0" y="0"/>
                </a:moveTo>
                <a:lnTo>
                  <a:pt x="10916529" y="0"/>
                </a:lnTo>
                <a:lnTo>
                  <a:pt x="10916529" y="5795890"/>
                </a:lnTo>
                <a:lnTo>
                  <a:pt x="0" y="5795890"/>
                </a:lnTo>
                <a:close/>
              </a:path>
            </a:pathLst>
          </a:custGeom>
        </p:spPr>
        <p:txBody>
          <a:bodyPr wrap="square">
            <a:noAutofit/>
          </a:bodyPr>
          <a:lstStyle/>
          <a:p>
            <a:endParaRPr lang="en-US"/>
          </a:p>
        </p:txBody>
      </p:sp>
    </p:spTree>
    <p:extLst>
      <p:ext uri="{BB962C8B-B14F-4D97-AF65-F5344CB8AC3E}">
        <p14:creationId xmlns:p14="http://schemas.microsoft.com/office/powerpoint/2010/main" val="1461494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7816850" y="592138"/>
            <a:ext cx="3684588" cy="5627687"/>
          </a:xfrm>
        </p:spPr>
        <p:txBody>
          <a:bodyPr/>
          <a:lstStyle/>
          <a:p>
            <a:endParaRPr lang="en-US"/>
          </a:p>
        </p:txBody>
      </p:sp>
    </p:spTree>
    <p:extLst>
      <p:ext uri="{BB962C8B-B14F-4D97-AF65-F5344CB8AC3E}">
        <p14:creationId xmlns:p14="http://schemas.microsoft.com/office/powerpoint/2010/main" val="4067444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3040668" y="3748288"/>
            <a:ext cx="2919211" cy="2919211"/>
          </a:xfrm>
          <a:custGeom>
            <a:avLst/>
            <a:gdLst>
              <a:gd name="connsiteX0" fmla="*/ 0 w 2919211"/>
              <a:gd name="connsiteY0" fmla="*/ 0 h 2919211"/>
              <a:gd name="connsiteX1" fmla="*/ 2919211 w 2919211"/>
              <a:gd name="connsiteY1" fmla="*/ 0 h 2919211"/>
              <a:gd name="connsiteX2" fmla="*/ 2919211 w 2919211"/>
              <a:gd name="connsiteY2" fmla="*/ 2919211 h 2919211"/>
              <a:gd name="connsiteX3" fmla="*/ 0 w 2919211"/>
              <a:gd name="connsiteY3" fmla="*/ 2919211 h 2919211"/>
            </a:gdLst>
            <a:ahLst/>
            <a:cxnLst>
              <a:cxn ang="0">
                <a:pos x="connsiteX0" y="connsiteY0"/>
              </a:cxn>
              <a:cxn ang="0">
                <a:pos x="connsiteX1" y="connsiteY1"/>
              </a:cxn>
              <a:cxn ang="0">
                <a:pos x="connsiteX2" y="connsiteY2"/>
              </a:cxn>
              <a:cxn ang="0">
                <a:pos x="connsiteX3" y="connsiteY3"/>
              </a:cxn>
            </a:cxnLst>
            <a:rect l="l" t="t" r="r" b="b"/>
            <a:pathLst>
              <a:path w="2919211" h="2919211">
                <a:moveTo>
                  <a:pt x="0" y="0"/>
                </a:moveTo>
                <a:lnTo>
                  <a:pt x="2919211" y="0"/>
                </a:lnTo>
                <a:lnTo>
                  <a:pt x="2919211" y="2919211"/>
                </a:lnTo>
                <a:lnTo>
                  <a:pt x="0" y="2919211"/>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5959879" y="829076"/>
            <a:ext cx="2919211" cy="2919211"/>
          </a:xfrm>
          <a:custGeom>
            <a:avLst/>
            <a:gdLst>
              <a:gd name="connsiteX0" fmla="*/ 0 w 2919211"/>
              <a:gd name="connsiteY0" fmla="*/ 0 h 2919211"/>
              <a:gd name="connsiteX1" fmla="*/ 2919211 w 2919211"/>
              <a:gd name="connsiteY1" fmla="*/ 0 h 2919211"/>
              <a:gd name="connsiteX2" fmla="*/ 2919211 w 2919211"/>
              <a:gd name="connsiteY2" fmla="*/ 2919211 h 2919211"/>
              <a:gd name="connsiteX3" fmla="*/ 0 w 2919211"/>
              <a:gd name="connsiteY3" fmla="*/ 2919211 h 2919211"/>
            </a:gdLst>
            <a:ahLst/>
            <a:cxnLst>
              <a:cxn ang="0">
                <a:pos x="connsiteX0" y="connsiteY0"/>
              </a:cxn>
              <a:cxn ang="0">
                <a:pos x="connsiteX1" y="connsiteY1"/>
              </a:cxn>
              <a:cxn ang="0">
                <a:pos x="connsiteX2" y="connsiteY2"/>
              </a:cxn>
              <a:cxn ang="0">
                <a:pos x="connsiteX3" y="connsiteY3"/>
              </a:cxn>
            </a:cxnLst>
            <a:rect l="l" t="t" r="r" b="b"/>
            <a:pathLst>
              <a:path w="2919211" h="2919211">
                <a:moveTo>
                  <a:pt x="0" y="0"/>
                </a:moveTo>
                <a:lnTo>
                  <a:pt x="2919211" y="0"/>
                </a:lnTo>
                <a:lnTo>
                  <a:pt x="2919211" y="2919211"/>
                </a:lnTo>
                <a:lnTo>
                  <a:pt x="0" y="2919211"/>
                </a:lnTo>
                <a:close/>
              </a:path>
            </a:pathLst>
          </a:custGeom>
        </p:spPr>
        <p:txBody>
          <a:bodyPr wrap="square">
            <a:noAutofit/>
          </a:bodyPr>
          <a:lstStyle/>
          <a:p>
            <a:endParaRPr lang="en-US"/>
          </a:p>
        </p:txBody>
      </p:sp>
      <p:sp>
        <p:nvSpPr>
          <p:cNvPr id="20" name="Picture Placeholder 19"/>
          <p:cNvSpPr>
            <a:spLocks noGrp="1"/>
          </p:cNvSpPr>
          <p:nvPr>
            <p:ph type="pic" sz="quarter" idx="12"/>
          </p:nvPr>
        </p:nvSpPr>
        <p:spPr>
          <a:xfrm>
            <a:off x="8879090" y="3748290"/>
            <a:ext cx="2919211" cy="2919211"/>
          </a:xfrm>
          <a:custGeom>
            <a:avLst/>
            <a:gdLst>
              <a:gd name="connsiteX0" fmla="*/ 0 w 2919211"/>
              <a:gd name="connsiteY0" fmla="*/ 0 h 2919211"/>
              <a:gd name="connsiteX1" fmla="*/ 2919211 w 2919211"/>
              <a:gd name="connsiteY1" fmla="*/ 0 h 2919211"/>
              <a:gd name="connsiteX2" fmla="*/ 2919211 w 2919211"/>
              <a:gd name="connsiteY2" fmla="*/ 2919211 h 2919211"/>
              <a:gd name="connsiteX3" fmla="*/ 0 w 2919211"/>
              <a:gd name="connsiteY3" fmla="*/ 2919211 h 2919211"/>
            </a:gdLst>
            <a:ahLst/>
            <a:cxnLst>
              <a:cxn ang="0">
                <a:pos x="connsiteX0" y="connsiteY0"/>
              </a:cxn>
              <a:cxn ang="0">
                <a:pos x="connsiteX1" y="connsiteY1"/>
              </a:cxn>
              <a:cxn ang="0">
                <a:pos x="connsiteX2" y="connsiteY2"/>
              </a:cxn>
              <a:cxn ang="0">
                <a:pos x="connsiteX3" y="connsiteY3"/>
              </a:cxn>
            </a:cxnLst>
            <a:rect l="l" t="t" r="r" b="b"/>
            <a:pathLst>
              <a:path w="2919211" h="2919211">
                <a:moveTo>
                  <a:pt x="0" y="0"/>
                </a:moveTo>
                <a:lnTo>
                  <a:pt x="2919211" y="0"/>
                </a:lnTo>
                <a:lnTo>
                  <a:pt x="2919211" y="2919211"/>
                </a:lnTo>
                <a:lnTo>
                  <a:pt x="0" y="2919211"/>
                </a:lnTo>
                <a:close/>
              </a:path>
            </a:pathLst>
          </a:custGeom>
        </p:spPr>
        <p:txBody>
          <a:bodyPr wrap="square">
            <a:noAutofit/>
          </a:bodyPr>
          <a:lstStyle/>
          <a:p>
            <a:endParaRPr lang="en-US"/>
          </a:p>
        </p:txBody>
      </p:sp>
    </p:spTree>
    <p:extLst>
      <p:ext uri="{BB962C8B-B14F-4D97-AF65-F5344CB8AC3E}">
        <p14:creationId xmlns:p14="http://schemas.microsoft.com/office/powerpoint/2010/main" val="2009314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2" name="Picture Placeholder 8"/>
          <p:cNvSpPr>
            <a:spLocks noGrp="1"/>
          </p:cNvSpPr>
          <p:nvPr>
            <p:ph type="pic" sz="quarter" idx="10"/>
          </p:nvPr>
        </p:nvSpPr>
        <p:spPr>
          <a:xfrm>
            <a:off x="7696200" y="0"/>
            <a:ext cx="4495800" cy="3478213"/>
          </a:xfrm>
        </p:spPr>
        <p:txBody>
          <a:bodyPr/>
          <a:lstStyle/>
          <a:p>
            <a:endParaRPr lang="en-US"/>
          </a:p>
        </p:txBody>
      </p:sp>
      <p:sp>
        <p:nvSpPr>
          <p:cNvPr id="13" name="Picture Placeholder 10"/>
          <p:cNvSpPr>
            <a:spLocks noGrp="1"/>
          </p:cNvSpPr>
          <p:nvPr>
            <p:ph type="pic" sz="quarter" idx="11"/>
          </p:nvPr>
        </p:nvSpPr>
        <p:spPr>
          <a:xfrm>
            <a:off x="7696200" y="3478213"/>
            <a:ext cx="4495800" cy="3379787"/>
          </a:xfrm>
        </p:spPr>
        <p:txBody>
          <a:bodyPr/>
          <a:lstStyle/>
          <a:p>
            <a:endParaRPr lang="en-US"/>
          </a:p>
        </p:txBody>
      </p:sp>
    </p:spTree>
    <p:extLst>
      <p:ext uri="{BB962C8B-B14F-4D97-AF65-F5344CB8AC3E}">
        <p14:creationId xmlns:p14="http://schemas.microsoft.com/office/powerpoint/2010/main" val="362825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3434367" y="1019576"/>
            <a:ext cx="2918808" cy="2919013"/>
          </a:xfrm>
          <a:custGeom>
            <a:avLst/>
            <a:gdLst>
              <a:gd name="connsiteX0" fmla="*/ 0 w 2918808"/>
              <a:gd name="connsiteY0" fmla="*/ 0 h 2919013"/>
              <a:gd name="connsiteX1" fmla="*/ 2918808 w 2918808"/>
              <a:gd name="connsiteY1" fmla="*/ 0 h 2919013"/>
              <a:gd name="connsiteX2" fmla="*/ 2918808 w 2918808"/>
              <a:gd name="connsiteY2" fmla="*/ 2919013 h 2919013"/>
              <a:gd name="connsiteX3" fmla="*/ 0 w 2918808"/>
              <a:gd name="connsiteY3" fmla="*/ 2919013 h 2919013"/>
            </a:gdLst>
            <a:ahLst/>
            <a:cxnLst>
              <a:cxn ang="0">
                <a:pos x="connsiteX0" y="connsiteY0"/>
              </a:cxn>
              <a:cxn ang="0">
                <a:pos x="connsiteX1" y="connsiteY1"/>
              </a:cxn>
              <a:cxn ang="0">
                <a:pos x="connsiteX2" y="connsiteY2"/>
              </a:cxn>
              <a:cxn ang="0">
                <a:pos x="connsiteX3" y="connsiteY3"/>
              </a:cxn>
            </a:cxnLst>
            <a:rect l="l" t="t" r="r" b="b"/>
            <a:pathLst>
              <a:path w="2918808" h="2919013">
                <a:moveTo>
                  <a:pt x="0" y="0"/>
                </a:moveTo>
                <a:lnTo>
                  <a:pt x="2918808" y="0"/>
                </a:lnTo>
                <a:lnTo>
                  <a:pt x="2918808" y="2919013"/>
                </a:lnTo>
                <a:lnTo>
                  <a:pt x="0" y="2919013"/>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3434367" y="3938589"/>
            <a:ext cx="2918808" cy="2919013"/>
          </a:xfrm>
          <a:custGeom>
            <a:avLst/>
            <a:gdLst>
              <a:gd name="connsiteX0" fmla="*/ 0 w 2918808"/>
              <a:gd name="connsiteY0" fmla="*/ 0 h 2919013"/>
              <a:gd name="connsiteX1" fmla="*/ 2918808 w 2918808"/>
              <a:gd name="connsiteY1" fmla="*/ 0 h 2919013"/>
              <a:gd name="connsiteX2" fmla="*/ 2918808 w 2918808"/>
              <a:gd name="connsiteY2" fmla="*/ 2919013 h 2919013"/>
              <a:gd name="connsiteX3" fmla="*/ 0 w 2918808"/>
              <a:gd name="connsiteY3" fmla="*/ 2919013 h 2919013"/>
            </a:gdLst>
            <a:ahLst/>
            <a:cxnLst>
              <a:cxn ang="0">
                <a:pos x="connsiteX0" y="connsiteY0"/>
              </a:cxn>
              <a:cxn ang="0">
                <a:pos x="connsiteX1" y="connsiteY1"/>
              </a:cxn>
              <a:cxn ang="0">
                <a:pos x="connsiteX2" y="connsiteY2"/>
              </a:cxn>
              <a:cxn ang="0">
                <a:pos x="connsiteX3" y="connsiteY3"/>
              </a:cxn>
            </a:cxnLst>
            <a:rect l="l" t="t" r="r" b="b"/>
            <a:pathLst>
              <a:path w="2918808" h="2919013">
                <a:moveTo>
                  <a:pt x="0" y="0"/>
                </a:moveTo>
                <a:lnTo>
                  <a:pt x="2918808" y="0"/>
                </a:lnTo>
                <a:lnTo>
                  <a:pt x="2918808" y="2919013"/>
                </a:lnTo>
                <a:lnTo>
                  <a:pt x="0" y="2919013"/>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6353175" y="1019576"/>
            <a:ext cx="2918808" cy="2919013"/>
          </a:xfrm>
          <a:custGeom>
            <a:avLst/>
            <a:gdLst>
              <a:gd name="connsiteX0" fmla="*/ 0 w 2918808"/>
              <a:gd name="connsiteY0" fmla="*/ 0 h 2919013"/>
              <a:gd name="connsiteX1" fmla="*/ 2918808 w 2918808"/>
              <a:gd name="connsiteY1" fmla="*/ 0 h 2919013"/>
              <a:gd name="connsiteX2" fmla="*/ 2918808 w 2918808"/>
              <a:gd name="connsiteY2" fmla="*/ 2919013 h 2919013"/>
              <a:gd name="connsiteX3" fmla="*/ 0 w 2918808"/>
              <a:gd name="connsiteY3" fmla="*/ 2919013 h 2919013"/>
            </a:gdLst>
            <a:ahLst/>
            <a:cxnLst>
              <a:cxn ang="0">
                <a:pos x="connsiteX0" y="connsiteY0"/>
              </a:cxn>
              <a:cxn ang="0">
                <a:pos x="connsiteX1" y="connsiteY1"/>
              </a:cxn>
              <a:cxn ang="0">
                <a:pos x="connsiteX2" y="connsiteY2"/>
              </a:cxn>
              <a:cxn ang="0">
                <a:pos x="connsiteX3" y="connsiteY3"/>
              </a:cxn>
            </a:cxnLst>
            <a:rect l="l" t="t" r="r" b="b"/>
            <a:pathLst>
              <a:path w="2918808" h="2919013">
                <a:moveTo>
                  <a:pt x="0" y="0"/>
                </a:moveTo>
                <a:lnTo>
                  <a:pt x="2918808" y="0"/>
                </a:lnTo>
                <a:lnTo>
                  <a:pt x="2918808" y="2919013"/>
                </a:lnTo>
                <a:lnTo>
                  <a:pt x="0" y="2919013"/>
                </a:lnTo>
                <a:close/>
              </a:path>
            </a:pathLst>
          </a:custGeom>
        </p:spPr>
        <p:txBody>
          <a:bodyPr wrap="square">
            <a:noAutofit/>
          </a:bodyPr>
          <a:lstStyle/>
          <a:p>
            <a:endParaRPr lang="en-US"/>
          </a:p>
        </p:txBody>
      </p:sp>
      <p:sp>
        <p:nvSpPr>
          <p:cNvPr id="17" name="Picture Placeholder 16"/>
          <p:cNvSpPr>
            <a:spLocks noGrp="1"/>
          </p:cNvSpPr>
          <p:nvPr>
            <p:ph type="pic" sz="quarter" idx="13"/>
          </p:nvPr>
        </p:nvSpPr>
        <p:spPr>
          <a:xfrm>
            <a:off x="6353175" y="3938589"/>
            <a:ext cx="2918808" cy="2919013"/>
          </a:xfrm>
          <a:custGeom>
            <a:avLst/>
            <a:gdLst>
              <a:gd name="connsiteX0" fmla="*/ 0 w 2918808"/>
              <a:gd name="connsiteY0" fmla="*/ 0 h 2919013"/>
              <a:gd name="connsiteX1" fmla="*/ 2918808 w 2918808"/>
              <a:gd name="connsiteY1" fmla="*/ 0 h 2919013"/>
              <a:gd name="connsiteX2" fmla="*/ 2918808 w 2918808"/>
              <a:gd name="connsiteY2" fmla="*/ 2919013 h 2919013"/>
              <a:gd name="connsiteX3" fmla="*/ 0 w 2918808"/>
              <a:gd name="connsiteY3" fmla="*/ 2919013 h 2919013"/>
            </a:gdLst>
            <a:ahLst/>
            <a:cxnLst>
              <a:cxn ang="0">
                <a:pos x="connsiteX0" y="connsiteY0"/>
              </a:cxn>
              <a:cxn ang="0">
                <a:pos x="connsiteX1" y="connsiteY1"/>
              </a:cxn>
              <a:cxn ang="0">
                <a:pos x="connsiteX2" y="connsiteY2"/>
              </a:cxn>
              <a:cxn ang="0">
                <a:pos x="connsiteX3" y="connsiteY3"/>
              </a:cxn>
            </a:cxnLst>
            <a:rect l="l" t="t" r="r" b="b"/>
            <a:pathLst>
              <a:path w="2918808" h="2919013">
                <a:moveTo>
                  <a:pt x="0" y="0"/>
                </a:moveTo>
                <a:lnTo>
                  <a:pt x="2918808" y="0"/>
                </a:lnTo>
                <a:lnTo>
                  <a:pt x="2918808" y="2919013"/>
                </a:lnTo>
                <a:lnTo>
                  <a:pt x="0" y="2919013"/>
                </a:lnTo>
                <a:close/>
              </a:path>
            </a:pathLst>
          </a:custGeom>
        </p:spPr>
        <p:txBody>
          <a:bodyPr wrap="square">
            <a:noAutofit/>
          </a:bodyPr>
          <a:lstStyle/>
          <a:p>
            <a:endParaRPr lang="en-US"/>
          </a:p>
        </p:txBody>
      </p:sp>
      <p:sp>
        <p:nvSpPr>
          <p:cNvPr id="18" name="Picture Placeholder 17"/>
          <p:cNvSpPr>
            <a:spLocks noGrp="1"/>
          </p:cNvSpPr>
          <p:nvPr>
            <p:ph type="pic" sz="quarter" idx="14"/>
          </p:nvPr>
        </p:nvSpPr>
        <p:spPr>
          <a:xfrm>
            <a:off x="9273192" y="1019576"/>
            <a:ext cx="2918808" cy="2919013"/>
          </a:xfrm>
          <a:custGeom>
            <a:avLst/>
            <a:gdLst>
              <a:gd name="connsiteX0" fmla="*/ 0 w 2918808"/>
              <a:gd name="connsiteY0" fmla="*/ 0 h 2919013"/>
              <a:gd name="connsiteX1" fmla="*/ 2918808 w 2918808"/>
              <a:gd name="connsiteY1" fmla="*/ 0 h 2919013"/>
              <a:gd name="connsiteX2" fmla="*/ 2918808 w 2918808"/>
              <a:gd name="connsiteY2" fmla="*/ 2919013 h 2919013"/>
              <a:gd name="connsiteX3" fmla="*/ 0 w 2918808"/>
              <a:gd name="connsiteY3" fmla="*/ 2919013 h 2919013"/>
            </a:gdLst>
            <a:ahLst/>
            <a:cxnLst>
              <a:cxn ang="0">
                <a:pos x="connsiteX0" y="connsiteY0"/>
              </a:cxn>
              <a:cxn ang="0">
                <a:pos x="connsiteX1" y="connsiteY1"/>
              </a:cxn>
              <a:cxn ang="0">
                <a:pos x="connsiteX2" y="connsiteY2"/>
              </a:cxn>
              <a:cxn ang="0">
                <a:pos x="connsiteX3" y="connsiteY3"/>
              </a:cxn>
            </a:cxnLst>
            <a:rect l="l" t="t" r="r" b="b"/>
            <a:pathLst>
              <a:path w="2918808" h="2919013">
                <a:moveTo>
                  <a:pt x="0" y="0"/>
                </a:moveTo>
                <a:lnTo>
                  <a:pt x="2918808" y="0"/>
                </a:lnTo>
                <a:lnTo>
                  <a:pt x="2918808" y="2919013"/>
                </a:lnTo>
                <a:lnTo>
                  <a:pt x="0" y="2919013"/>
                </a:lnTo>
                <a:close/>
              </a:path>
            </a:pathLst>
          </a:custGeom>
        </p:spPr>
        <p:txBody>
          <a:bodyPr wrap="square">
            <a:noAutofit/>
          </a:bodyPr>
          <a:lstStyle/>
          <a:p>
            <a:endParaRPr lang="en-US"/>
          </a:p>
        </p:txBody>
      </p:sp>
      <p:sp>
        <p:nvSpPr>
          <p:cNvPr id="19" name="Picture Placeholder 18"/>
          <p:cNvSpPr>
            <a:spLocks noGrp="1"/>
          </p:cNvSpPr>
          <p:nvPr>
            <p:ph type="pic" sz="quarter" idx="15"/>
          </p:nvPr>
        </p:nvSpPr>
        <p:spPr>
          <a:xfrm>
            <a:off x="9273192" y="3938589"/>
            <a:ext cx="2918808" cy="2919013"/>
          </a:xfrm>
          <a:custGeom>
            <a:avLst/>
            <a:gdLst>
              <a:gd name="connsiteX0" fmla="*/ 0 w 2918808"/>
              <a:gd name="connsiteY0" fmla="*/ 0 h 2919013"/>
              <a:gd name="connsiteX1" fmla="*/ 2918808 w 2918808"/>
              <a:gd name="connsiteY1" fmla="*/ 0 h 2919013"/>
              <a:gd name="connsiteX2" fmla="*/ 2918808 w 2918808"/>
              <a:gd name="connsiteY2" fmla="*/ 2919013 h 2919013"/>
              <a:gd name="connsiteX3" fmla="*/ 0 w 2918808"/>
              <a:gd name="connsiteY3" fmla="*/ 2919013 h 2919013"/>
            </a:gdLst>
            <a:ahLst/>
            <a:cxnLst>
              <a:cxn ang="0">
                <a:pos x="connsiteX0" y="connsiteY0"/>
              </a:cxn>
              <a:cxn ang="0">
                <a:pos x="connsiteX1" y="connsiteY1"/>
              </a:cxn>
              <a:cxn ang="0">
                <a:pos x="connsiteX2" y="connsiteY2"/>
              </a:cxn>
              <a:cxn ang="0">
                <a:pos x="connsiteX3" y="connsiteY3"/>
              </a:cxn>
            </a:cxnLst>
            <a:rect l="l" t="t" r="r" b="b"/>
            <a:pathLst>
              <a:path w="2918808" h="2919013">
                <a:moveTo>
                  <a:pt x="0" y="0"/>
                </a:moveTo>
                <a:lnTo>
                  <a:pt x="2918808" y="0"/>
                </a:lnTo>
                <a:lnTo>
                  <a:pt x="2918808" y="2919013"/>
                </a:lnTo>
                <a:lnTo>
                  <a:pt x="0" y="2919013"/>
                </a:lnTo>
                <a:close/>
              </a:path>
            </a:pathLst>
          </a:custGeom>
        </p:spPr>
        <p:txBody>
          <a:bodyPr wrap="square">
            <a:noAutofit/>
          </a:bodyPr>
          <a:lstStyle/>
          <a:p>
            <a:endParaRPr lang="en-US"/>
          </a:p>
        </p:txBody>
      </p:sp>
    </p:spTree>
    <p:extLst>
      <p:ext uri="{BB962C8B-B14F-4D97-AF65-F5344CB8AC3E}">
        <p14:creationId xmlns:p14="http://schemas.microsoft.com/office/powerpoint/2010/main" val="1620354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www.central-law.com</a:t>
            </a:r>
          </a:p>
        </p:txBody>
      </p:sp>
      <p:sp>
        <p:nvSpPr>
          <p:cNvPr id="7" name="Slide Number Placeholder 6"/>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131522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7018338" y="206375"/>
            <a:ext cx="4946650" cy="6259513"/>
          </a:xfrm>
        </p:spPr>
        <p:txBody>
          <a:bodyPr/>
          <a:lstStyle/>
          <a:p>
            <a:endParaRPr lang="en-US"/>
          </a:p>
        </p:txBody>
      </p:sp>
    </p:spTree>
    <p:extLst>
      <p:ext uri="{BB962C8B-B14F-4D97-AF65-F5344CB8AC3E}">
        <p14:creationId xmlns:p14="http://schemas.microsoft.com/office/powerpoint/2010/main" val="984723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www.central-law.com</a:t>
            </a:r>
          </a:p>
        </p:txBody>
      </p:sp>
      <p:sp>
        <p:nvSpPr>
          <p:cNvPr id="7" name="Slide Number Placeholder 6"/>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1799132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www.central-law.com</a:t>
            </a:r>
          </a:p>
        </p:txBody>
      </p:sp>
      <p:sp>
        <p:nvSpPr>
          <p:cNvPr id="6" name="Slide Number Placeholder 5"/>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4265996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www.central-law.com</a:t>
            </a:r>
          </a:p>
        </p:txBody>
      </p:sp>
      <p:sp>
        <p:nvSpPr>
          <p:cNvPr id="6" name="Slide Number Placeholder 5"/>
          <p:cNvSpPr>
            <a:spLocks noGrp="1"/>
          </p:cNvSpPr>
          <p:nvPr>
            <p:ph type="sldNum" sz="quarter" idx="12"/>
          </p:nvPr>
        </p:nvSpPr>
        <p:spPr/>
        <p:txBody>
          <a:bodyPr/>
          <a:lstStyle/>
          <a:p>
            <a:fld id="{EE18EB57-7150-4DCE-8F0D-7FE8086126BA}" type="slidenum">
              <a:rPr lang="en-US" smtClean="0"/>
              <a:t>‹Nº›</a:t>
            </a:fld>
            <a:endParaRPr lang="en-US"/>
          </a:p>
        </p:txBody>
      </p:sp>
    </p:spTree>
    <p:extLst>
      <p:ext uri="{BB962C8B-B14F-4D97-AF65-F5344CB8AC3E}">
        <p14:creationId xmlns:p14="http://schemas.microsoft.com/office/powerpoint/2010/main" val="1722704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61184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35018" y="764540"/>
            <a:ext cx="2061029" cy="2061029"/>
          </a:xfrm>
          <a:custGeom>
            <a:avLst/>
            <a:gdLst>
              <a:gd name="connsiteX0" fmla="*/ 1030515 w 2061029"/>
              <a:gd name="connsiteY0" fmla="*/ 0 h 2061029"/>
              <a:gd name="connsiteX1" fmla="*/ 2061029 w 2061029"/>
              <a:gd name="connsiteY1" fmla="*/ 1030515 h 2061029"/>
              <a:gd name="connsiteX2" fmla="*/ 1030515 w 2061029"/>
              <a:gd name="connsiteY2" fmla="*/ 2061029 h 2061029"/>
              <a:gd name="connsiteX3" fmla="*/ 0 w 2061029"/>
              <a:gd name="connsiteY3" fmla="*/ 1030515 h 2061029"/>
            </a:gdLst>
            <a:ahLst/>
            <a:cxnLst>
              <a:cxn ang="0">
                <a:pos x="connsiteX0" y="connsiteY0"/>
              </a:cxn>
              <a:cxn ang="0">
                <a:pos x="connsiteX1" y="connsiteY1"/>
              </a:cxn>
              <a:cxn ang="0">
                <a:pos x="connsiteX2" y="connsiteY2"/>
              </a:cxn>
              <a:cxn ang="0">
                <a:pos x="connsiteX3" y="connsiteY3"/>
              </a:cxn>
            </a:cxnLst>
            <a:rect l="l" t="t" r="r" b="b"/>
            <a:pathLst>
              <a:path w="2061029" h="2061029">
                <a:moveTo>
                  <a:pt x="1030515" y="0"/>
                </a:moveTo>
                <a:lnTo>
                  <a:pt x="2061029" y="1030515"/>
                </a:lnTo>
                <a:lnTo>
                  <a:pt x="1030515" y="2061029"/>
                </a:lnTo>
                <a:lnTo>
                  <a:pt x="0" y="1030515"/>
                </a:ln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2220686" y="1393372"/>
            <a:ext cx="3018972" cy="3018972"/>
          </a:xfrm>
          <a:custGeom>
            <a:avLst/>
            <a:gdLst>
              <a:gd name="connsiteX0" fmla="*/ 1509486 w 3018972"/>
              <a:gd name="connsiteY0" fmla="*/ 0 h 3018972"/>
              <a:gd name="connsiteX1" fmla="*/ 3018972 w 3018972"/>
              <a:gd name="connsiteY1" fmla="*/ 1509486 h 3018972"/>
              <a:gd name="connsiteX2" fmla="*/ 1509486 w 3018972"/>
              <a:gd name="connsiteY2" fmla="*/ 3018972 h 3018972"/>
              <a:gd name="connsiteX3" fmla="*/ 0 w 3018972"/>
              <a:gd name="connsiteY3" fmla="*/ 1509486 h 3018972"/>
            </a:gdLst>
            <a:ahLst/>
            <a:cxnLst>
              <a:cxn ang="0">
                <a:pos x="connsiteX0" y="connsiteY0"/>
              </a:cxn>
              <a:cxn ang="0">
                <a:pos x="connsiteX1" y="connsiteY1"/>
              </a:cxn>
              <a:cxn ang="0">
                <a:pos x="connsiteX2" y="connsiteY2"/>
              </a:cxn>
              <a:cxn ang="0">
                <a:pos x="connsiteX3" y="connsiteY3"/>
              </a:cxn>
            </a:cxnLst>
            <a:rect l="l" t="t" r="r" b="b"/>
            <a:pathLst>
              <a:path w="3018972" h="3018972">
                <a:moveTo>
                  <a:pt x="1509486" y="0"/>
                </a:moveTo>
                <a:lnTo>
                  <a:pt x="3018972" y="1509486"/>
                </a:lnTo>
                <a:lnTo>
                  <a:pt x="1509486" y="3018972"/>
                </a:lnTo>
                <a:lnTo>
                  <a:pt x="0" y="1509486"/>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4264298" y="2980147"/>
            <a:ext cx="2061029" cy="2061029"/>
          </a:xfrm>
          <a:custGeom>
            <a:avLst/>
            <a:gdLst>
              <a:gd name="connsiteX0" fmla="*/ 1030515 w 2061029"/>
              <a:gd name="connsiteY0" fmla="*/ 0 h 2061029"/>
              <a:gd name="connsiteX1" fmla="*/ 2061029 w 2061029"/>
              <a:gd name="connsiteY1" fmla="*/ 1030515 h 2061029"/>
              <a:gd name="connsiteX2" fmla="*/ 1030515 w 2061029"/>
              <a:gd name="connsiteY2" fmla="*/ 2061029 h 2061029"/>
              <a:gd name="connsiteX3" fmla="*/ 0 w 2061029"/>
              <a:gd name="connsiteY3" fmla="*/ 1030515 h 2061029"/>
            </a:gdLst>
            <a:ahLst/>
            <a:cxnLst>
              <a:cxn ang="0">
                <a:pos x="connsiteX0" y="connsiteY0"/>
              </a:cxn>
              <a:cxn ang="0">
                <a:pos x="connsiteX1" y="connsiteY1"/>
              </a:cxn>
              <a:cxn ang="0">
                <a:pos x="connsiteX2" y="connsiteY2"/>
              </a:cxn>
              <a:cxn ang="0">
                <a:pos x="connsiteX3" y="connsiteY3"/>
              </a:cxn>
            </a:cxnLst>
            <a:rect l="l" t="t" r="r" b="b"/>
            <a:pathLst>
              <a:path w="2061029" h="2061029">
                <a:moveTo>
                  <a:pt x="1030515" y="0"/>
                </a:moveTo>
                <a:lnTo>
                  <a:pt x="2061029" y="1030515"/>
                </a:lnTo>
                <a:lnTo>
                  <a:pt x="1030515" y="2061029"/>
                </a:lnTo>
                <a:lnTo>
                  <a:pt x="0" y="1030515"/>
                </a:lnTo>
                <a:close/>
              </a:path>
            </a:pathLst>
          </a:custGeom>
        </p:spPr>
        <p:txBody>
          <a:bodyPr wrap="square">
            <a:noAutofit/>
          </a:bodyPr>
          <a:lstStyle/>
          <a:p>
            <a:endParaRPr lang="en-US"/>
          </a:p>
        </p:txBody>
      </p:sp>
      <p:sp>
        <p:nvSpPr>
          <p:cNvPr id="22" name="Picture Placeholder 21"/>
          <p:cNvSpPr>
            <a:spLocks noGrp="1"/>
          </p:cNvSpPr>
          <p:nvPr>
            <p:ph type="pic" sz="quarter" idx="13"/>
          </p:nvPr>
        </p:nvSpPr>
        <p:spPr>
          <a:xfrm>
            <a:off x="1120252" y="2980146"/>
            <a:ext cx="2061029" cy="2061029"/>
          </a:xfrm>
          <a:custGeom>
            <a:avLst/>
            <a:gdLst>
              <a:gd name="connsiteX0" fmla="*/ 1030515 w 2061029"/>
              <a:gd name="connsiteY0" fmla="*/ 0 h 2061029"/>
              <a:gd name="connsiteX1" fmla="*/ 2061029 w 2061029"/>
              <a:gd name="connsiteY1" fmla="*/ 1030515 h 2061029"/>
              <a:gd name="connsiteX2" fmla="*/ 1030515 w 2061029"/>
              <a:gd name="connsiteY2" fmla="*/ 2061029 h 2061029"/>
              <a:gd name="connsiteX3" fmla="*/ 0 w 2061029"/>
              <a:gd name="connsiteY3" fmla="*/ 1030515 h 2061029"/>
            </a:gdLst>
            <a:ahLst/>
            <a:cxnLst>
              <a:cxn ang="0">
                <a:pos x="connsiteX0" y="connsiteY0"/>
              </a:cxn>
              <a:cxn ang="0">
                <a:pos x="connsiteX1" y="connsiteY1"/>
              </a:cxn>
              <a:cxn ang="0">
                <a:pos x="connsiteX2" y="connsiteY2"/>
              </a:cxn>
              <a:cxn ang="0">
                <a:pos x="connsiteX3" y="connsiteY3"/>
              </a:cxn>
            </a:cxnLst>
            <a:rect l="l" t="t" r="r" b="b"/>
            <a:pathLst>
              <a:path w="2061029" h="2061029">
                <a:moveTo>
                  <a:pt x="1030515" y="0"/>
                </a:moveTo>
                <a:lnTo>
                  <a:pt x="2061029" y="1030515"/>
                </a:lnTo>
                <a:lnTo>
                  <a:pt x="1030515" y="2061029"/>
                </a:lnTo>
                <a:lnTo>
                  <a:pt x="0" y="1030515"/>
                </a:lnTo>
                <a:close/>
              </a:path>
            </a:pathLst>
          </a:custGeom>
        </p:spPr>
        <p:txBody>
          <a:bodyPr wrap="square">
            <a:noAutofit/>
          </a:bodyPr>
          <a:lstStyle/>
          <a:p>
            <a:endParaRPr lang="en-US"/>
          </a:p>
        </p:txBody>
      </p:sp>
      <p:sp>
        <p:nvSpPr>
          <p:cNvPr id="25" name="Picture Placeholder 24"/>
          <p:cNvSpPr>
            <a:spLocks noGrp="1"/>
          </p:cNvSpPr>
          <p:nvPr>
            <p:ph type="pic" sz="quarter" idx="14"/>
          </p:nvPr>
        </p:nvSpPr>
        <p:spPr>
          <a:xfrm>
            <a:off x="3178630" y="4093903"/>
            <a:ext cx="2061029" cy="2061029"/>
          </a:xfrm>
          <a:custGeom>
            <a:avLst/>
            <a:gdLst>
              <a:gd name="connsiteX0" fmla="*/ 1030515 w 2061029"/>
              <a:gd name="connsiteY0" fmla="*/ 0 h 2061029"/>
              <a:gd name="connsiteX1" fmla="*/ 2061029 w 2061029"/>
              <a:gd name="connsiteY1" fmla="*/ 1030515 h 2061029"/>
              <a:gd name="connsiteX2" fmla="*/ 1030515 w 2061029"/>
              <a:gd name="connsiteY2" fmla="*/ 2061029 h 2061029"/>
              <a:gd name="connsiteX3" fmla="*/ 0 w 2061029"/>
              <a:gd name="connsiteY3" fmla="*/ 1030515 h 2061029"/>
            </a:gdLst>
            <a:ahLst/>
            <a:cxnLst>
              <a:cxn ang="0">
                <a:pos x="connsiteX0" y="connsiteY0"/>
              </a:cxn>
              <a:cxn ang="0">
                <a:pos x="connsiteX1" y="connsiteY1"/>
              </a:cxn>
              <a:cxn ang="0">
                <a:pos x="connsiteX2" y="connsiteY2"/>
              </a:cxn>
              <a:cxn ang="0">
                <a:pos x="connsiteX3" y="connsiteY3"/>
              </a:cxn>
            </a:cxnLst>
            <a:rect l="l" t="t" r="r" b="b"/>
            <a:pathLst>
              <a:path w="2061029" h="2061029">
                <a:moveTo>
                  <a:pt x="1030515" y="0"/>
                </a:moveTo>
                <a:lnTo>
                  <a:pt x="2061029" y="1030515"/>
                </a:lnTo>
                <a:lnTo>
                  <a:pt x="1030515" y="2061029"/>
                </a:lnTo>
                <a:lnTo>
                  <a:pt x="0" y="1030515"/>
                </a:lnTo>
                <a:close/>
              </a:path>
            </a:pathLst>
          </a:custGeom>
        </p:spPr>
        <p:txBody>
          <a:bodyPr wrap="square">
            <a:noAutofit/>
          </a:bodyPr>
          <a:lstStyle/>
          <a:p>
            <a:endParaRPr lang="en-US"/>
          </a:p>
        </p:txBody>
      </p:sp>
    </p:spTree>
    <p:extLst>
      <p:ext uri="{BB962C8B-B14F-4D97-AF65-F5344CB8AC3E}">
        <p14:creationId xmlns:p14="http://schemas.microsoft.com/office/powerpoint/2010/main" val="58043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711200" y="479425"/>
            <a:ext cx="10783888" cy="3105150"/>
          </a:xfrm>
        </p:spPr>
        <p:txBody>
          <a:bodyPr/>
          <a:lstStyle/>
          <a:p>
            <a:endParaRPr lang="en-US"/>
          </a:p>
        </p:txBody>
      </p:sp>
    </p:spTree>
    <p:extLst>
      <p:ext uri="{BB962C8B-B14F-4D97-AF65-F5344CB8AC3E}">
        <p14:creationId xmlns:p14="http://schemas.microsoft.com/office/powerpoint/2010/main" val="388203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47544" y="1306287"/>
            <a:ext cx="3933371" cy="3933371"/>
          </a:xfrm>
          <a:custGeom>
            <a:avLst/>
            <a:gdLst>
              <a:gd name="connsiteX0" fmla="*/ 1966686 w 3933371"/>
              <a:gd name="connsiteY0" fmla="*/ 0 h 3933371"/>
              <a:gd name="connsiteX1" fmla="*/ 3933371 w 3933371"/>
              <a:gd name="connsiteY1" fmla="*/ 1966686 h 3933371"/>
              <a:gd name="connsiteX2" fmla="*/ 1966686 w 3933371"/>
              <a:gd name="connsiteY2" fmla="*/ 3933371 h 3933371"/>
              <a:gd name="connsiteX3" fmla="*/ 0 w 3933371"/>
              <a:gd name="connsiteY3" fmla="*/ 1966686 h 3933371"/>
            </a:gdLst>
            <a:ahLst/>
            <a:cxnLst>
              <a:cxn ang="0">
                <a:pos x="connsiteX0" y="connsiteY0"/>
              </a:cxn>
              <a:cxn ang="0">
                <a:pos x="connsiteX1" y="connsiteY1"/>
              </a:cxn>
              <a:cxn ang="0">
                <a:pos x="connsiteX2" y="connsiteY2"/>
              </a:cxn>
              <a:cxn ang="0">
                <a:pos x="connsiteX3" y="connsiteY3"/>
              </a:cxn>
            </a:cxnLst>
            <a:rect l="l" t="t" r="r" b="b"/>
            <a:pathLst>
              <a:path w="3933371" h="3933371">
                <a:moveTo>
                  <a:pt x="1966686" y="0"/>
                </a:moveTo>
                <a:lnTo>
                  <a:pt x="3933371" y="1966686"/>
                </a:lnTo>
                <a:lnTo>
                  <a:pt x="1966686" y="3933371"/>
                </a:lnTo>
                <a:lnTo>
                  <a:pt x="0" y="1966686"/>
                </a:lnTo>
                <a:close/>
              </a:path>
            </a:pathLst>
          </a:custGeom>
        </p:spPr>
        <p:txBody>
          <a:bodyPr wrap="square">
            <a:noAutofit/>
          </a:bodyPr>
          <a:lstStyle/>
          <a:p>
            <a:endParaRPr lang="en-US"/>
          </a:p>
        </p:txBody>
      </p:sp>
    </p:spTree>
    <p:extLst>
      <p:ext uri="{BB962C8B-B14F-4D97-AF65-F5344CB8AC3E}">
        <p14:creationId xmlns:p14="http://schemas.microsoft.com/office/powerpoint/2010/main" val="365443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554038" y="1204913"/>
            <a:ext cx="11101387" cy="3897312"/>
          </a:xfrm>
        </p:spPr>
        <p:txBody>
          <a:bodyPr/>
          <a:lstStyle/>
          <a:p>
            <a:endParaRPr lang="en-US"/>
          </a:p>
        </p:txBody>
      </p:sp>
    </p:spTree>
    <p:extLst>
      <p:ext uri="{BB962C8B-B14F-4D97-AF65-F5344CB8AC3E}">
        <p14:creationId xmlns:p14="http://schemas.microsoft.com/office/powerpoint/2010/main" val="4488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4572000"/>
          </a:xfrm>
          <a:custGeom>
            <a:avLst/>
            <a:gdLst>
              <a:gd name="connsiteX0" fmla="*/ 0 w 12192000"/>
              <a:gd name="connsiteY0" fmla="*/ 0 h 4572000"/>
              <a:gd name="connsiteX1" fmla="*/ 12192000 w 12192000"/>
              <a:gd name="connsiteY1" fmla="*/ 0 h 4572000"/>
              <a:gd name="connsiteX2" fmla="*/ 12192000 w 12192000"/>
              <a:gd name="connsiteY2" fmla="*/ 4572000 h 4572000"/>
              <a:gd name="connsiteX3" fmla="*/ 0 w 12192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2192000" h="4572000">
                <a:moveTo>
                  <a:pt x="0" y="0"/>
                </a:moveTo>
                <a:lnTo>
                  <a:pt x="12192000" y="0"/>
                </a:lnTo>
                <a:lnTo>
                  <a:pt x="12192000" y="4572000"/>
                </a:lnTo>
                <a:lnTo>
                  <a:pt x="0" y="4572000"/>
                </a:lnTo>
                <a:close/>
              </a:path>
            </a:pathLst>
          </a:custGeom>
        </p:spPr>
        <p:txBody>
          <a:bodyPr wrap="square">
            <a:noAutofit/>
          </a:bodyPr>
          <a:lstStyle/>
          <a:p>
            <a:endParaRPr lang="en-US"/>
          </a:p>
        </p:txBody>
      </p:sp>
    </p:spTree>
    <p:extLst>
      <p:ext uri="{BB962C8B-B14F-4D97-AF65-F5344CB8AC3E}">
        <p14:creationId xmlns:p14="http://schemas.microsoft.com/office/powerpoint/2010/main" val="5109487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www.central-law.com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EB57-7150-4DCE-8F0D-7FE8086126BA}" type="slidenum">
              <a:rPr lang="en-US" smtClean="0"/>
              <a:t>‹Nº›</a:t>
            </a:fld>
            <a:endParaRPr lang="en-US"/>
          </a:p>
        </p:txBody>
      </p:sp>
    </p:spTree>
    <p:extLst>
      <p:ext uri="{BB962C8B-B14F-4D97-AF65-F5344CB8AC3E}">
        <p14:creationId xmlns:p14="http://schemas.microsoft.com/office/powerpoint/2010/main" val="1067918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66" r:id="rId5"/>
    <p:sldLayoutId id="2147483667" r:id="rId6"/>
    <p:sldLayoutId id="2147483668" r:id="rId7"/>
    <p:sldLayoutId id="2147483661" r:id="rId8"/>
    <p:sldLayoutId id="2147483687" r:id="rId9"/>
    <p:sldLayoutId id="2147483673" r:id="rId10"/>
    <p:sldLayoutId id="2147483674" r:id="rId11"/>
    <p:sldLayoutId id="2147483675" r:id="rId12"/>
    <p:sldLayoutId id="2147483676" r:id="rId13"/>
    <p:sldLayoutId id="2147483677" r:id="rId14"/>
    <p:sldLayoutId id="2147483678" r:id="rId15"/>
    <p:sldLayoutId id="2147483679" r:id="rId16"/>
    <p:sldLayoutId id="2147483689" r:id="rId17"/>
    <p:sldLayoutId id="2147483662" r:id="rId18"/>
    <p:sldLayoutId id="2147483680" r:id="rId19"/>
    <p:sldLayoutId id="2147483682" r:id="rId20"/>
    <p:sldLayoutId id="2147483683" r:id="rId21"/>
    <p:sldLayoutId id="2147483684" r:id="rId22"/>
    <p:sldLayoutId id="2147483681" r:id="rId23"/>
    <p:sldLayoutId id="2147483670" r:id="rId24"/>
    <p:sldLayoutId id="2147483671" r:id="rId25"/>
    <p:sldLayoutId id="2147483672" r:id="rId26"/>
    <p:sldLayoutId id="2147483663" r:id="rId27"/>
    <p:sldLayoutId id="2147483665" r:id="rId28"/>
    <p:sldLayoutId id="2147483651" r:id="rId29"/>
    <p:sldLayoutId id="2147483652" r:id="rId30"/>
    <p:sldLayoutId id="2147483653" r:id="rId31"/>
    <p:sldLayoutId id="2147483654" r:id="rId32"/>
    <p:sldLayoutId id="2147483655" r:id="rId33"/>
    <p:sldLayoutId id="2147483690" r:id="rId34"/>
    <p:sldLayoutId id="2147483688" r:id="rId35"/>
    <p:sldLayoutId id="2147483686" r:id="rId36"/>
    <p:sldLayoutId id="2147483691" r:id="rId37"/>
    <p:sldLayoutId id="2147483685" r:id="rId38"/>
    <p:sldLayoutId id="2147483656" r:id="rId39"/>
    <p:sldLayoutId id="2147483657" r:id="rId40"/>
    <p:sldLayoutId id="2147483658" r:id="rId41"/>
    <p:sldLayoutId id="2147483659" r:id="rId42"/>
    <p:sldLayoutId id="2147483669" r:id="rId4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entral-law.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hyperlink" Target="http://www.central-law.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entral-law.com/"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www.central-law.com/"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rgbClr val="25252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Subtitle 2"/>
          <p:cNvSpPr txBox="1">
            <a:spLocks/>
          </p:cNvSpPr>
          <p:nvPr/>
        </p:nvSpPr>
        <p:spPr>
          <a:xfrm>
            <a:off x="4588100" y="2593362"/>
            <a:ext cx="3015800" cy="11595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id-ID" sz="8000" b="1" dirty="0">
                <a:solidFill>
                  <a:schemeClr val="bg2"/>
                </a:solidFill>
                <a:latin typeface="Kelson Sans" panose="02000500000000000000" pitchFamily="50" charset="0"/>
                <a:ea typeface="Lato Black" panose="020F0502020204030203" pitchFamily="34" charset="0"/>
                <a:cs typeface="Lato Black" panose="020F0502020204030203" pitchFamily="34" charset="0"/>
              </a:rPr>
              <a:t>VIBES</a:t>
            </a:r>
          </a:p>
        </p:txBody>
      </p:sp>
      <p:sp>
        <p:nvSpPr>
          <p:cNvPr id="39" name="Subtitle 2"/>
          <p:cNvSpPr txBox="1">
            <a:spLocks/>
          </p:cNvSpPr>
          <p:nvPr/>
        </p:nvSpPr>
        <p:spPr>
          <a:xfrm>
            <a:off x="4274883" y="3752933"/>
            <a:ext cx="3642234" cy="1525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id-ID" sz="1200" spc="600" dirty="0">
                <a:solidFill>
                  <a:schemeClr val="bg2"/>
                </a:solidFill>
                <a:latin typeface="Kelson Sans" panose="02000500000000000000" pitchFamily="50" charset="0"/>
                <a:ea typeface="Lato Medium" panose="020F0502020204030203" pitchFamily="34" charset="0"/>
                <a:cs typeface="Lato Medium" panose="020F0502020204030203" pitchFamily="34" charset="0"/>
              </a:rPr>
              <a:t>MINIMAL PRESENTATION MULTIPURPOSE</a:t>
            </a:r>
          </a:p>
        </p:txBody>
      </p:sp>
      <p:pic>
        <p:nvPicPr>
          <p:cNvPr id="6" name="Marcador de posición de imagen 5" descr="Foto en blanco y negro de un edificio&#10;&#10;Descripción generada automáticamente">
            <a:extLst>
              <a:ext uri="{FF2B5EF4-FFF2-40B4-BE49-F238E27FC236}">
                <a16:creationId xmlns:a16="http://schemas.microsoft.com/office/drawing/2014/main" id="{D6D3D721-97EC-594E-87BE-288B99CFC60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255" b="6255"/>
          <a:stretch>
            <a:fillRect/>
          </a:stretch>
        </p:blipFill>
        <p:spPr>
          <a:xfrm>
            <a:off x="0" y="1"/>
            <a:ext cx="12192000" cy="6858000"/>
          </a:xfrm>
          <a:solidFill>
            <a:srgbClr val="002060"/>
          </a:solidFill>
        </p:spPr>
      </p:pic>
      <p:pic>
        <p:nvPicPr>
          <p:cNvPr id="7" name="Imagen 6" descr="Imagen que contiene botella, alimentos, firmar, rojo&#10;&#10;Descripción generada automáticamente">
            <a:extLst>
              <a:ext uri="{FF2B5EF4-FFF2-40B4-BE49-F238E27FC236}">
                <a16:creationId xmlns:a16="http://schemas.microsoft.com/office/drawing/2014/main" id="{C563F93B-DB3E-E647-8E0B-FF5067E34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728" y="1844812"/>
            <a:ext cx="8616543" cy="3816241"/>
          </a:xfrm>
          <a:prstGeom prst="rect">
            <a:avLst/>
          </a:prstGeom>
        </p:spPr>
      </p:pic>
    </p:spTree>
    <p:extLst>
      <p:ext uri="{BB962C8B-B14F-4D97-AF65-F5344CB8AC3E}">
        <p14:creationId xmlns:p14="http://schemas.microsoft.com/office/powerpoint/2010/main" val="56234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255C1E4-D1E8-0243-BBE6-94A765A86113}"/>
              </a:ext>
            </a:extLst>
          </p:cNvPr>
          <p:cNvSpPr/>
          <p:nvPr/>
        </p:nvSpPr>
        <p:spPr>
          <a:xfrm>
            <a:off x="278780" y="880946"/>
            <a:ext cx="6222381" cy="4801314"/>
          </a:xfrm>
          <a:prstGeom prst="rect">
            <a:avLst/>
          </a:prstGeom>
        </p:spPr>
        <p:txBody>
          <a:bodyPr wrap="square">
            <a:spAutoFit/>
          </a:bodyPr>
          <a:lstStyle/>
          <a:p>
            <a:pPr algn="just">
              <a:spcAft>
                <a:spcPts val="0"/>
              </a:spcAft>
            </a:pPr>
            <a:r>
              <a:rPr lang="es-GT" dirty="0"/>
              <a:t>En el caso de concentraciones económicas y fusiones entre agentes, los agentes económicos están obligados a solicitar autorización a la Superintendencia para la realización de las mismas, la cual será resuelta en el plazo de 30 días, de acuerdo a los criterios de evaluación de los efectos de la concentración, la mayor eficiencia del mercado que se lograría y la participación de los involucrados. </a:t>
            </a:r>
          </a:p>
          <a:p>
            <a:pPr algn="just">
              <a:spcAft>
                <a:spcPts val="0"/>
              </a:spcAft>
            </a:pPr>
            <a:r>
              <a:rPr lang="es-GT" dirty="0"/>
              <a:t>• Por activos totales: 7 millones de veces el salario mínimo diario vigente para actividades no agrícolas = Q631 millones (US$84 millones). </a:t>
            </a:r>
          </a:p>
          <a:p>
            <a:pPr algn="just">
              <a:spcAft>
                <a:spcPts val="0"/>
              </a:spcAft>
            </a:pPr>
            <a:r>
              <a:rPr lang="es-GT" dirty="0"/>
              <a:t>• Por ingresos anuales: 9 millones de veces el salario mínimo diario vigente para actividades no agrícolas = Q810 millones (US$108 millones). </a:t>
            </a:r>
          </a:p>
          <a:p>
            <a:pPr algn="just">
              <a:spcAft>
                <a:spcPts val="0"/>
              </a:spcAft>
            </a:pPr>
            <a:r>
              <a:rPr lang="es-GT" dirty="0"/>
              <a:t>• Autorización Condicionada: Llevar a cabo alguna acción tendiente a evitar la concentración que pueda dañar, disminuir u obstaculizar la libre competencia.</a:t>
            </a:r>
            <a:endParaRPr lang="es-GT"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es-GT"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8">
            <a:extLst>
              <a:ext uri="{FF2B5EF4-FFF2-40B4-BE49-F238E27FC236}">
                <a16:creationId xmlns:a16="http://schemas.microsoft.com/office/drawing/2014/main" id="{EAF6F33A-A592-4546-AE07-39705905EE5B}"/>
              </a:ext>
            </a:extLst>
          </p:cNvPr>
          <p:cNvSpPr/>
          <p:nvPr/>
        </p:nvSpPr>
        <p:spPr>
          <a:xfrm>
            <a:off x="7973123" y="0"/>
            <a:ext cx="3410856" cy="2510971"/>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Concentración</a:t>
            </a:r>
            <a:r>
              <a:rPr lang="en-US" sz="3600" dirty="0"/>
              <a:t> </a:t>
            </a:r>
            <a:r>
              <a:rPr lang="en-US" sz="3600" dirty="0" err="1"/>
              <a:t>Económica</a:t>
            </a:r>
            <a:endParaRPr lang="en-US" sz="3600" dirty="0"/>
          </a:p>
        </p:txBody>
      </p:sp>
    </p:spTree>
    <p:extLst>
      <p:ext uri="{BB962C8B-B14F-4D97-AF65-F5344CB8AC3E}">
        <p14:creationId xmlns:p14="http://schemas.microsoft.com/office/powerpoint/2010/main" val="396143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EBF0B95-F304-A04F-8BCE-D568CAB7CF6D}"/>
              </a:ext>
            </a:extLst>
          </p:cNvPr>
          <p:cNvSpPr/>
          <p:nvPr/>
        </p:nvSpPr>
        <p:spPr>
          <a:xfrm>
            <a:off x="178420" y="717898"/>
            <a:ext cx="7426712" cy="5262979"/>
          </a:xfrm>
          <a:prstGeom prst="rect">
            <a:avLst/>
          </a:prstGeom>
        </p:spPr>
        <p:txBody>
          <a:bodyPr wrap="square">
            <a:spAutoFit/>
          </a:bodyPr>
          <a:lstStyle/>
          <a:p>
            <a:pPr algn="just"/>
            <a:r>
              <a:rPr lang="es-GT" sz="1600" dirty="0"/>
              <a:t>Crea la Superintendencia de Competencia, con autonomía funcional, económica, financiera, técnica y administrativa, con personalidad jurídica propia, encargada de la defensa y promoción de la libre competencia, previniendo, investigando y sancionando las prácticas anticompetitivas, con competencia en todo el territorio nacional. </a:t>
            </a:r>
          </a:p>
          <a:p>
            <a:pPr algn="just"/>
            <a:endParaRPr lang="es-GT" sz="1600" dirty="0"/>
          </a:p>
          <a:p>
            <a:pPr algn="just"/>
            <a:r>
              <a:rPr lang="es-GT" sz="1600" dirty="0"/>
              <a:t>Autoridades superiores de la Superintendencia de Competencia: el Directorio y el Superintendente.</a:t>
            </a:r>
          </a:p>
          <a:p>
            <a:pPr algn="just"/>
            <a:endParaRPr lang="es-GT" sz="1600" dirty="0"/>
          </a:p>
          <a:p>
            <a:pPr algn="just"/>
            <a:r>
              <a:rPr lang="es-GT" sz="1600" dirty="0"/>
              <a:t>Integración del Directorio: </a:t>
            </a:r>
          </a:p>
          <a:p>
            <a:pPr algn="just"/>
            <a:endParaRPr lang="es-GT" sz="1600" dirty="0"/>
          </a:p>
          <a:p>
            <a:pPr algn="just"/>
            <a:r>
              <a:rPr lang="es-GT" sz="1600" dirty="0"/>
              <a:t>o Un Director titular y un suplente nombrado por el Presidente de la República en Consejo de Ministros </a:t>
            </a:r>
          </a:p>
          <a:p>
            <a:pPr algn="just"/>
            <a:endParaRPr lang="es-GT" sz="1600" dirty="0"/>
          </a:p>
          <a:p>
            <a:pPr algn="just"/>
            <a:r>
              <a:rPr lang="es-GT" sz="1600" dirty="0"/>
              <a:t>o Dos Directores titulares y dos suplentes designados por la Corte Suprema de Justicia </a:t>
            </a:r>
          </a:p>
          <a:p>
            <a:pPr algn="just"/>
            <a:endParaRPr lang="es-GT" sz="1600" dirty="0"/>
          </a:p>
          <a:p>
            <a:pPr algn="just"/>
            <a:r>
              <a:rPr lang="es-GT" sz="1600" dirty="0"/>
              <a:t>o Dos Directores titulares y dos suplentes designados por el Pleno del Congreso de la República</a:t>
            </a:r>
          </a:p>
          <a:p>
            <a:pPr algn="just"/>
            <a:endParaRPr lang="es-GT" sz="1600" dirty="0"/>
          </a:p>
          <a:p>
            <a:pPr algn="just"/>
            <a:r>
              <a:rPr lang="es-GT" sz="1600" dirty="0"/>
              <a:t>Superintendente designado y removido por el Directorio de Competencia, con independencia técnica y de gestión, durará en sus funciones 6 años, sin opción a ser reelecto.</a:t>
            </a:r>
          </a:p>
        </p:txBody>
      </p:sp>
      <p:sp>
        <p:nvSpPr>
          <p:cNvPr id="4" name="Rectangle 8">
            <a:extLst>
              <a:ext uri="{FF2B5EF4-FFF2-40B4-BE49-F238E27FC236}">
                <a16:creationId xmlns:a16="http://schemas.microsoft.com/office/drawing/2014/main" id="{9CBA6C2F-1F0E-BE49-9CEA-23A10678D948}"/>
              </a:ext>
            </a:extLst>
          </p:cNvPr>
          <p:cNvSpPr/>
          <p:nvPr/>
        </p:nvSpPr>
        <p:spPr>
          <a:xfrm>
            <a:off x="7973123" y="0"/>
            <a:ext cx="3410856" cy="2274849"/>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Autoridad</a:t>
            </a:r>
            <a:endParaRPr lang="en-US" sz="3600" dirty="0"/>
          </a:p>
        </p:txBody>
      </p:sp>
      <p:sp>
        <p:nvSpPr>
          <p:cNvPr id="5" name="Rectángulo 4">
            <a:extLst>
              <a:ext uri="{FF2B5EF4-FFF2-40B4-BE49-F238E27FC236}">
                <a16:creationId xmlns:a16="http://schemas.microsoft.com/office/drawing/2014/main" id="{F8132EA2-69D2-0A4A-9D88-0B7CDF4EC748}"/>
              </a:ext>
            </a:extLst>
          </p:cNvPr>
          <p:cNvSpPr/>
          <p:nvPr/>
        </p:nvSpPr>
        <p:spPr>
          <a:xfrm>
            <a:off x="7783551" y="2676292"/>
            <a:ext cx="4003287" cy="4308872"/>
          </a:xfrm>
          <a:prstGeom prst="rect">
            <a:avLst/>
          </a:prstGeom>
        </p:spPr>
        <p:txBody>
          <a:bodyPr wrap="square">
            <a:spAutoFit/>
          </a:bodyPr>
          <a:lstStyle/>
          <a:p>
            <a:pPr marL="285750" indent="-285750" algn="just">
              <a:buFontTx/>
              <a:buChar char="-"/>
            </a:pPr>
            <a:r>
              <a:rPr lang="es-GT" sz="1600" dirty="0"/>
              <a:t>Sistema de elección es a través de una lista integrada de tres a seis candidatos seleccionados por el Comité de Evaluación, órgano temporal encargado de convocar, evaluar y proponer a los candidatos Directores y Suplentes de la Superintendencia de Competencia.</a:t>
            </a:r>
          </a:p>
          <a:p>
            <a:pPr marL="285750" indent="-285750" algn="just">
              <a:buFontTx/>
              <a:buChar char="-"/>
            </a:pPr>
            <a:endParaRPr lang="es-GT" sz="1600" dirty="0"/>
          </a:p>
          <a:p>
            <a:pPr marL="285750" indent="-285750" algn="just">
              <a:buFontTx/>
              <a:buChar char="-"/>
            </a:pPr>
            <a:r>
              <a:rPr lang="es-GT" sz="1600" dirty="0"/>
              <a:t>El comité de Evaluación lo conformará: a) Un representante del BANGUAT, b) un representante de la PGN, c) un representante de los rectores de las universidades del país.</a:t>
            </a:r>
          </a:p>
          <a:p>
            <a:pPr marL="285750" indent="-285750" algn="just">
              <a:buFontTx/>
              <a:buChar char="-"/>
            </a:pPr>
            <a:endParaRPr lang="es-GT" sz="1600" dirty="0"/>
          </a:p>
          <a:p>
            <a:pPr marL="285750" indent="-285750" algn="just">
              <a:buFontTx/>
              <a:buChar char="-"/>
            </a:pPr>
            <a:r>
              <a:rPr lang="es-GT" sz="1600" dirty="0"/>
              <a:t>Duración del cargo 6 años, y no podrán ser reelectos.</a:t>
            </a:r>
          </a:p>
          <a:p>
            <a:pPr marL="285750" indent="-285750" algn="just">
              <a:buFontTx/>
              <a:buChar char="-"/>
            </a:pPr>
            <a:endParaRPr lang="es-GT" dirty="0"/>
          </a:p>
        </p:txBody>
      </p:sp>
    </p:spTree>
    <p:extLst>
      <p:ext uri="{BB962C8B-B14F-4D97-AF65-F5344CB8AC3E}">
        <p14:creationId xmlns:p14="http://schemas.microsoft.com/office/powerpoint/2010/main" val="161778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A29F787-C8A1-3740-BB1B-F482A6CFBE65}"/>
              </a:ext>
            </a:extLst>
          </p:cNvPr>
          <p:cNvSpPr/>
          <p:nvPr/>
        </p:nvSpPr>
        <p:spPr>
          <a:xfrm>
            <a:off x="334537" y="501805"/>
            <a:ext cx="7805853" cy="4524315"/>
          </a:xfrm>
          <a:prstGeom prst="rect">
            <a:avLst/>
          </a:prstGeom>
        </p:spPr>
        <p:txBody>
          <a:bodyPr wrap="square">
            <a:spAutoFit/>
          </a:bodyPr>
          <a:lstStyle/>
          <a:p>
            <a:pPr algn="just"/>
            <a:r>
              <a:rPr lang="es-GT" dirty="0"/>
              <a:t>Investigaciones, control y sanción de las prácticas anticompetitivas, el directorio podrá actuar mediante denuncia presentada por la parte interesada o de oficio.</a:t>
            </a:r>
          </a:p>
          <a:p>
            <a:pPr algn="just"/>
            <a:endParaRPr lang="es-GT" dirty="0"/>
          </a:p>
          <a:p>
            <a:pPr algn="just"/>
            <a:r>
              <a:rPr lang="es-GT" dirty="0"/>
              <a:t>En el marco de la investigación podrá realizar visitas de verificación a los agentes económicos, con el fin de obtener más información. </a:t>
            </a:r>
          </a:p>
          <a:p>
            <a:pPr algn="just"/>
            <a:endParaRPr lang="es-GT" dirty="0"/>
          </a:p>
          <a:p>
            <a:pPr algn="just"/>
            <a:r>
              <a:rPr lang="es-GT" dirty="0"/>
              <a:t>Se abre audiencia administrativa a las partes para que presenten medios probatorios, la superintendencia emitirá una resolución administrativa correspondiente resolviendo y sancionando, si fuere el caso. </a:t>
            </a:r>
          </a:p>
          <a:p>
            <a:pPr algn="just"/>
            <a:endParaRPr lang="es-GT" dirty="0"/>
          </a:p>
          <a:p>
            <a:pPr algn="just"/>
            <a:r>
              <a:rPr lang="es-GT" dirty="0"/>
              <a:t>Contra la resolución de la superintendencia cabe los recursos administrativos de revocatoria y reposición. </a:t>
            </a:r>
          </a:p>
          <a:p>
            <a:pPr algn="just"/>
            <a:endParaRPr lang="es-GT" dirty="0"/>
          </a:p>
          <a:p>
            <a:pPr algn="just"/>
            <a:r>
              <a:rPr lang="es-GT" dirty="0"/>
              <a:t>Pago de la multa deberá realizarse en un plazo máximo de 10 días hábiles contados a partir de la resolución definitiva.</a:t>
            </a:r>
          </a:p>
          <a:p>
            <a:pPr algn="just"/>
            <a:endParaRPr lang="es-GT" dirty="0"/>
          </a:p>
        </p:txBody>
      </p:sp>
      <p:sp>
        <p:nvSpPr>
          <p:cNvPr id="4" name="Rectangle 8">
            <a:extLst>
              <a:ext uri="{FF2B5EF4-FFF2-40B4-BE49-F238E27FC236}">
                <a16:creationId xmlns:a16="http://schemas.microsoft.com/office/drawing/2014/main" id="{9B2DE93D-C7B6-2041-8416-BC43E25950C6}"/>
              </a:ext>
            </a:extLst>
          </p:cNvPr>
          <p:cNvSpPr/>
          <p:nvPr/>
        </p:nvSpPr>
        <p:spPr>
          <a:xfrm>
            <a:off x="8285355" y="211873"/>
            <a:ext cx="3757961" cy="2341756"/>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Investigaciones</a:t>
            </a:r>
            <a:r>
              <a:rPr lang="en-US" sz="3600" dirty="0"/>
              <a:t> y </a:t>
            </a:r>
            <a:r>
              <a:rPr lang="en-US" sz="3600" dirty="0" err="1"/>
              <a:t>Sanciones</a:t>
            </a:r>
            <a:endParaRPr lang="en-US" sz="3600" dirty="0"/>
          </a:p>
        </p:txBody>
      </p:sp>
    </p:spTree>
    <p:extLst>
      <p:ext uri="{BB962C8B-B14F-4D97-AF65-F5344CB8AC3E}">
        <p14:creationId xmlns:p14="http://schemas.microsoft.com/office/powerpoint/2010/main" val="343356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1257008-942F-234D-A3E3-2BEE687EC632}"/>
              </a:ext>
            </a:extLst>
          </p:cNvPr>
          <p:cNvSpPr/>
          <p:nvPr/>
        </p:nvSpPr>
        <p:spPr>
          <a:xfrm>
            <a:off x="167268" y="200722"/>
            <a:ext cx="6445405" cy="6186309"/>
          </a:xfrm>
          <a:prstGeom prst="rect">
            <a:avLst/>
          </a:prstGeom>
        </p:spPr>
        <p:txBody>
          <a:bodyPr wrap="square">
            <a:spAutoFit/>
          </a:bodyPr>
          <a:lstStyle/>
          <a:p>
            <a:pPr algn="just"/>
            <a:r>
              <a:rPr lang="es-GT" dirty="0"/>
              <a:t>Infracciones y Sanciones: </a:t>
            </a:r>
          </a:p>
          <a:p>
            <a:pPr algn="just"/>
            <a:endParaRPr lang="es-GT" dirty="0"/>
          </a:p>
          <a:p>
            <a:pPr algn="just"/>
            <a:r>
              <a:rPr lang="es-GT" dirty="0"/>
              <a:t>• 200,000 salarios mínimos diarios no agrícolas por prácticas absolutas </a:t>
            </a:r>
          </a:p>
          <a:p>
            <a:pPr algn="just"/>
            <a:endParaRPr lang="es-GT" dirty="0"/>
          </a:p>
          <a:p>
            <a:pPr algn="just"/>
            <a:r>
              <a:rPr lang="es-GT" dirty="0"/>
              <a:t>• 100,000 salarios mínimos diarios no agrícolas por prácticas relativas AGENDA LEGISLATIVA PARA LA COMPETITIVIDAD Y EL EMPLEO </a:t>
            </a:r>
          </a:p>
          <a:p>
            <a:pPr algn="just"/>
            <a:endParaRPr lang="es-GT" dirty="0"/>
          </a:p>
          <a:p>
            <a:pPr algn="just"/>
            <a:r>
              <a:rPr lang="es-GT" dirty="0"/>
              <a:t>• 200,000 salarios mínimos diarios no agrícolas por denuncias improcedentes o falsas </a:t>
            </a:r>
          </a:p>
          <a:p>
            <a:pPr algn="just"/>
            <a:endParaRPr lang="es-GT" dirty="0"/>
          </a:p>
          <a:p>
            <a:pPr algn="just"/>
            <a:r>
              <a:rPr lang="es-GT" dirty="0"/>
              <a:t>• 1,000 veces el salario mínimo diario no agrícola por cada día que transcurra sin cumplirse con lo ordenado por el Directorio, hasta un máximo de 365 días.</a:t>
            </a:r>
          </a:p>
          <a:p>
            <a:pPr algn="just"/>
            <a:endParaRPr lang="es-GT" dirty="0">
              <a:solidFill>
                <a:srgbClr val="222222"/>
              </a:solidFill>
              <a:latin typeface="Lato" panose="020F0502020204030203"/>
            </a:endParaRPr>
          </a:p>
          <a:p>
            <a:pPr algn="just"/>
            <a:r>
              <a:rPr lang="es-GT" b="1" dirty="0"/>
              <a:t>Artículo 8. Comprobación. Para considerar violatorias de esta Ley, las prácticas mencionadas en los artículos anteriores, debe comprobarse que a) el presunto responsable tiene un poder sustancial sobre el mercado relevante y b) se realicen respecto de los bienes o servicios correspondientes o relacionados con el mercado relevante de que se trate.</a:t>
            </a:r>
            <a:endParaRPr lang="es-GT" b="1" dirty="0">
              <a:solidFill>
                <a:srgbClr val="222222"/>
              </a:solidFill>
              <a:latin typeface="Lato" panose="020F0502020204030203"/>
            </a:endParaRPr>
          </a:p>
        </p:txBody>
      </p:sp>
      <p:sp>
        <p:nvSpPr>
          <p:cNvPr id="4" name="Rectangle 8">
            <a:extLst>
              <a:ext uri="{FF2B5EF4-FFF2-40B4-BE49-F238E27FC236}">
                <a16:creationId xmlns:a16="http://schemas.microsoft.com/office/drawing/2014/main" id="{3CA92DE0-35C6-1E45-B89A-0A73A8C92E10}"/>
              </a:ext>
            </a:extLst>
          </p:cNvPr>
          <p:cNvSpPr/>
          <p:nvPr/>
        </p:nvSpPr>
        <p:spPr>
          <a:xfrm>
            <a:off x="7973123" y="0"/>
            <a:ext cx="3410856" cy="2274849"/>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Infracciones</a:t>
            </a:r>
            <a:r>
              <a:rPr lang="en-US" sz="3600" dirty="0"/>
              <a:t> y </a:t>
            </a:r>
            <a:r>
              <a:rPr lang="en-US" sz="3600" dirty="0" err="1"/>
              <a:t>Sanciones</a:t>
            </a:r>
            <a:endParaRPr lang="en-US" sz="3600" dirty="0"/>
          </a:p>
        </p:txBody>
      </p:sp>
    </p:spTree>
    <p:extLst>
      <p:ext uri="{BB962C8B-B14F-4D97-AF65-F5344CB8AC3E}">
        <p14:creationId xmlns:p14="http://schemas.microsoft.com/office/powerpoint/2010/main" val="169952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5A2FEAF-460B-074F-8771-B8A0FE7DB4F5}"/>
              </a:ext>
            </a:extLst>
          </p:cNvPr>
          <p:cNvSpPr/>
          <p:nvPr/>
        </p:nvSpPr>
        <p:spPr>
          <a:xfrm>
            <a:off x="267629" y="479502"/>
            <a:ext cx="5531005" cy="5632311"/>
          </a:xfrm>
          <a:prstGeom prst="rect">
            <a:avLst/>
          </a:prstGeom>
        </p:spPr>
        <p:txBody>
          <a:bodyPr wrap="square">
            <a:spAutoFit/>
          </a:bodyPr>
          <a:lstStyle/>
          <a:p>
            <a:pPr algn="just" fontAlgn="base"/>
            <a:r>
              <a:rPr lang="es-GT" sz="1200" dirty="0"/>
              <a:t>o Reformas al Código Penal, Se reforma lo relativo al delito de otras formas de monopolio por el delito de acaparamiento, considerado como acto contrario a la economía pública y el interés social. Así mismo, se adiciona el delito de Práctica Colusoria. </a:t>
            </a:r>
          </a:p>
          <a:p>
            <a:pPr algn="just" fontAlgn="base"/>
            <a:endParaRPr lang="es-GT" sz="1200" dirty="0"/>
          </a:p>
          <a:p>
            <a:pPr algn="just" fontAlgn="base"/>
            <a:r>
              <a:rPr lang="es-GT" sz="1200" dirty="0"/>
              <a:t>o Reformas a La Ley de Protección al Consumidor y Usuario, se adiciona como prohibición a los proveedores el acaparamiento, especulación o desabastecimiento de productos esenciales o básicos, con la finalidad de provocar alza en sus precios. </a:t>
            </a:r>
          </a:p>
          <a:p>
            <a:pPr algn="just" fontAlgn="base"/>
            <a:endParaRPr lang="es-GT" sz="1200" dirty="0"/>
          </a:p>
          <a:p>
            <a:pPr algn="just" fontAlgn="base"/>
            <a:r>
              <a:rPr lang="es-GT" sz="1200" dirty="0"/>
              <a:t>o Reformas a la Ley de Contrataciones del Estado, Se reforma lo relativo a la presentación de ofertas, específicamente en cuanto a la presentación de una sola oferta en caso de existir varios agentes. Si hay colusión será rechazada e incurre en responsabilidad penal. </a:t>
            </a:r>
          </a:p>
          <a:p>
            <a:pPr algn="just" fontAlgn="base"/>
            <a:endParaRPr lang="es-GT" sz="1200" dirty="0"/>
          </a:p>
          <a:p>
            <a:pPr algn="just" fontAlgn="base"/>
            <a:r>
              <a:rPr lang="es-GT" sz="1200" dirty="0"/>
              <a:t>o Reformas a la Ley de Comercialización de Hidrocarburos, se establece como infracción, susceptible de multas la ejecución de prácticas que den origen al acaparamiento de petróleo o productos petroleros y a consecuencia de lo cual se produzca escasez ficticia y distorsión de precios. </a:t>
            </a:r>
          </a:p>
          <a:p>
            <a:pPr algn="just" fontAlgn="base"/>
            <a:endParaRPr lang="es-GT" sz="1200" dirty="0"/>
          </a:p>
          <a:p>
            <a:pPr algn="just" fontAlgn="base"/>
            <a:r>
              <a:rPr lang="es-GT" sz="1200" dirty="0"/>
              <a:t>o Reformas a la Ley de Telecomunicaciones, procedimientos para resolver conflictos en torno a acceso a recursos esenciales. Adiciona infracciones sancionadas por prácticas anticompetitivas restrictivas de la competencia.</a:t>
            </a:r>
          </a:p>
          <a:p>
            <a:pPr algn="just" fontAlgn="base"/>
            <a:endParaRPr lang="es-GT" sz="1200" dirty="0"/>
          </a:p>
          <a:p>
            <a:pPr algn="just" fontAlgn="base"/>
            <a:r>
              <a:rPr lang="es-GT" sz="1200" dirty="0"/>
              <a:t> o Ley Organismo Ejecutivo, Se establecen funciones de formular y ejecutar políticas de protección al consumidor y de represión legal de la competencia desleal. </a:t>
            </a:r>
          </a:p>
          <a:p>
            <a:pPr algn="just" fontAlgn="base"/>
            <a:endParaRPr lang="es-GT" sz="1200" dirty="0"/>
          </a:p>
          <a:p>
            <a:pPr algn="just" fontAlgn="base"/>
            <a:r>
              <a:rPr lang="es-GT" sz="1200" dirty="0"/>
              <a:t>o Reforma de la Ley Reguladora del Uso y Captación de Señales Vía Satélite y su Distribución por Cable, se establece que la operación del sistema de cable no deberá de interferir en forma alguna con la recepción de las señales de televisión que sean radiodifundidas en la misma área de servicio.</a:t>
            </a:r>
            <a:endParaRPr lang="es-GT" sz="1200" b="0" i="0" dirty="0">
              <a:solidFill>
                <a:srgbClr val="111113"/>
              </a:solidFill>
              <a:effectLst/>
              <a:latin typeface="Merriweather"/>
            </a:endParaRPr>
          </a:p>
        </p:txBody>
      </p:sp>
      <p:sp>
        <p:nvSpPr>
          <p:cNvPr id="4" name="Rectangle 8">
            <a:extLst>
              <a:ext uri="{FF2B5EF4-FFF2-40B4-BE49-F238E27FC236}">
                <a16:creationId xmlns:a16="http://schemas.microsoft.com/office/drawing/2014/main" id="{977D1C6A-9744-6D4C-A9CD-1F25C8463B09}"/>
              </a:ext>
            </a:extLst>
          </p:cNvPr>
          <p:cNvSpPr/>
          <p:nvPr/>
        </p:nvSpPr>
        <p:spPr>
          <a:xfrm>
            <a:off x="7973123" y="0"/>
            <a:ext cx="3410856" cy="2274849"/>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Cambios</a:t>
            </a:r>
            <a:r>
              <a:rPr lang="en-US" sz="3600" dirty="0"/>
              <a:t> </a:t>
            </a:r>
            <a:r>
              <a:rPr lang="en-US" sz="3600" dirty="0" err="1"/>
              <a:t>Legislativos</a:t>
            </a:r>
            <a:endParaRPr lang="en-US" sz="3600" dirty="0"/>
          </a:p>
        </p:txBody>
      </p:sp>
    </p:spTree>
    <p:extLst>
      <p:ext uri="{BB962C8B-B14F-4D97-AF65-F5344CB8AC3E}">
        <p14:creationId xmlns:p14="http://schemas.microsoft.com/office/powerpoint/2010/main" val="103955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botella, alimentos, firmar, rojo&#10;&#10;Descripción generada automáticamente">
            <a:hlinkClick r:id="rId2"/>
            <a:extLst>
              <a:ext uri="{FF2B5EF4-FFF2-40B4-BE49-F238E27FC236}">
                <a16:creationId xmlns:a16="http://schemas.microsoft.com/office/drawing/2014/main" id="{E98E0768-6B94-DC4D-8388-74AEF7799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02622"/>
            <a:ext cx="10905066" cy="4852755"/>
          </a:xfrm>
          <a:prstGeom prst="rect">
            <a:avLst/>
          </a:prstGeom>
        </p:spPr>
      </p:pic>
      <p:sp>
        <p:nvSpPr>
          <p:cNvPr id="9" name="Subtitle 2"/>
          <p:cNvSpPr txBox="1">
            <a:spLocks/>
          </p:cNvSpPr>
          <p:nvPr/>
        </p:nvSpPr>
        <p:spPr>
          <a:xfrm>
            <a:off x="4274883" y="4111087"/>
            <a:ext cx="3642234" cy="1525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id-ID" sz="1200" spc="600">
              <a:solidFill>
                <a:srgbClr val="252525"/>
              </a:solidFill>
              <a:latin typeface="Kelson Sans" panose="02000500000000000000" pitchFamily="50" charset="0"/>
              <a:ea typeface="Lato Medium" panose="020F0502020204030203" pitchFamily="34" charset="0"/>
              <a:cs typeface="Lato Medium" panose="020F0502020204030203" pitchFamily="34" charset="0"/>
            </a:endParaRPr>
          </a:p>
        </p:txBody>
      </p:sp>
      <p:sp>
        <p:nvSpPr>
          <p:cNvPr id="22" name="Rectangle 21"/>
          <p:cNvSpPr/>
          <p:nvPr/>
        </p:nvSpPr>
        <p:spPr>
          <a:xfrm>
            <a:off x="0" y="6691084"/>
            <a:ext cx="12192000" cy="18142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2525"/>
              </a:solidFill>
            </a:endParaRPr>
          </a:p>
        </p:txBody>
      </p:sp>
      <p:grpSp>
        <p:nvGrpSpPr>
          <p:cNvPr id="5" name="Grupo 4">
            <a:extLst>
              <a:ext uri="{FF2B5EF4-FFF2-40B4-BE49-F238E27FC236}">
                <a16:creationId xmlns:a16="http://schemas.microsoft.com/office/drawing/2014/main" id="{61B3CE7E-982B-0743-9378-E457635A10A1}"/>
              </a:ext>
            </a:extLst>
          </p:cNvPr>
          <p:cNvGrpSpPr/>
          <p:nvPr/>
        </p:nvGrpSpPr>
        <p:grpSpPr>
          <a:xfrm>
            <a:off x="0" y="6490010"/>
            <a:ext cx="12192000" cy="612880"/>
            <a:chOff x="0" y="6490010"/>
            <a:chExt cx="12192000" cy="612880"/>
          </a:xfrm>
        </p:grpSpPr>
        <p:sp>
          <p:nvSpPr>
            <p:cNvPr id="6" name="Rectángulo 5">
              <a:extLst>
                <a:ext uri="{FF2B5EF4-FFF2-40B4-BE49-F238E27FC236}">
                  <a16:creationId xmlns:a16="http://schemas.microsoft.com/office/drawing/2014/main" id="{9BC81E1D-500E-F94A-9D71-1C37607F4660}"/>
                </a:ext>
              </a:extLst>
            </p:cNvPr>
            <p:cNvSpPr/>
            <p:nvPr/>
          </p:nvSpPr>
          <p:spPr>
            <a:xfrm>
              <a:off x="0" y="6490010"/>
              <a:ext cx="12192000" cy="367990"/>
            </a:xfrm>
            <a:prstGeom prst="rect">
              <a:avLst/>
            </a:prstGeom>
            <a:solidFill>
              <a:srgbClr val="1E2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ubtitle 2">
              <a:extLst>
                <a:ext uri="{FF2B5EF4-FFF2-40B4-BE49-F238E27FC236}">
                  <a16:creationId xmlns:a16="http://schemas.microsoft.com/office/drawing/2014/main" id="{D0C7D051-04D5-2542-98A9-701411F0DE0E}"/>
                </a:ext>
              </a:extLst>
            </p:cNvPr>
            <p:cNvSpPr txBox="1">
              <a:spLocks/>
            </p:cNvSpPr>
            <p:nvPr/>
          </p:nvSpPr>
          <p:spPr>
            <a:xfrm>
              <a:off x="4720560" y="6523675"/>
              <a:ext cx="197206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1600" dirty="0">
                  <a:solidFill>
                    <a:schemeClr val="bg1"/>
                  </a:solidFill>
                  <a:latin typeface="Kelson Sans" panose="02000500000000000000" pitchFamily="50" charset="0"/>
                  <a:ea typeface="Lato Medium" panose="020F0502020204030203" pitchFamily="34" charset="0"/>
                  <a:cs typeface="Lato Medium" panose="020F0502020204030203" pitchFamily="34" charset="0"/>
                </a:rPr>
                <a:t>www.central-law.com</a:t>
              </a:r>
            </a:p>
          </p:txBody>
        </p:sp>
      </p:grpSp>
    </p:spTree>
    <p:extLst>
      <p:ext uri="{BB962C8B-B14F-4D97-AF65-F5344CB8AC3E}">
        <p14:creationId xmlns:p14="http://schemas.microsoft.com/office/powerpoint/2010/main" val="384820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99890" y="2617298"/>
            <a:ext cx="2024245" cy="828951"/>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txBox="1">
            <a:spLocks/>
          </p:cNvSpPr>
          <p:nvPr/>
        </p:nvSpPr>
        <p:spPr>
          <a:xfrm>
            <a:off x="6635690" y="2705704"/>
            <a:ext cx="5173452"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4400" dirty="0">
                <a:solidFill>
                  <a:schemeClr val="bg1"/>
                </a:solidFill>
                <a:latin typeface="Kelson Sans" panose="02000500000000000000" pitchFamily="50" charset="0"/>
                <a:ea typeface="Lato Medium" panose="020F0502020204030203" pitchFamily="34" charset="0"/>
                <a:cs typeface="Lato Medium" panose="020F0502020204030203" pitchFamily="34" charset="0"/>
              </a:rPr>
              <a:t>Guatem</a:t>
            </a:r>
            <a:r>
              <a:rPr lang="id-ID" sz="4400" dirty="0">
                <a:latin typeface="Kelson Sans" panose="02000500000000000000" pitchFamily="50" charset="0"/>
                <a:ea typeface="Lato Medium" panose="020F0502020204030203" pitchFamily="34" charset="0"/>
                <a:cs typeface="Lato Medium" panose="020F0502020204030203" pitchFamily="34" charset="0"/>
              </a:rPr>
              <a:t>ala:</a:t>
            </a:r>
          </a:p>
          <a:p>
            <a:pPr algn="l"/>
            <a:r>
              <a:rPr lang="id-ID" sz="4400" dirty="0" err="1">
                <a:latin typeface="Kelson Sans" panose="02000500000000000000" pitchFamily="50" charset="0"/>
                <a:ea typeface="Lato Medium" panose="020F0502020204030203" pitchFamily="34" charset="0"/>
                <a:cs typeface="Lato Medium" panose="020F0502020204030203" pitchFamily="34" charset="0"/>
              </a:rPr>
              <a:t>Ley</a:t>
            </a:r>
            <a:r>
              <a:rPr lang="id-ID" sz="4400" dirty="0">
                <a:latin typeface="Kelson Sans" panose="02000500000000000000" pitchFamily="50" charset="0"/>
                <a:ea typeface="Lato Medium" panose="020F0502020204030203" pitchFamily="34" charset="0"/>
                <a:cs typeface="Lato Medium" panose="020F0502020204030203" pitchFamily="34" charset="0"/>
              </a:rPr>
              <a:t> </a:t>
            </a:r>
            <a:r>
              <a:rPr lang="id-ID" sz="4400" dirty="0" err="1">
                <a:latin typeface="Kelson Sans" panose="02000500000000000000" pitchFamily="50" charset="0"/>
                <a:ea typeface="Lato Medium" panose="020F0502020204030203" pitchFamily="34" charset="0"/>
                <a:cs typeface="Lato Medium" panose="020F0502020204030203" pitchFamily="34" charset="0"/>
              </a:rPr>
              <a:t>de</a:t>
            </a:r>
            <a:endParaRPr lang="id-ID" sz="4400" dirty="0">
              <a:latin typeface="Kelson Sans" panose="02000500000000000000" pitchFamily="50" charset="0"/>
              <a:ea typeface="Lato Medium" panose="020F0502020204030203" pitchFamily="34" charset="0"/>
              <a:cs typeface="Lato Medium" panose="020F0502020204030203" pitchFamily="34" charset="0"/>
            </a:endParaRPr>
          </a:p>
          <a:p>
            <a:pPr algn="l"/>
            <a:r>
              <a:rPr lang="id-ID" sz="4400" dirty="0" err="1">
                <a:latin typeface="Kelson Sans" panose="02000500000000000000" pitchFamily="50" charset="0"/>
                <a:ea typeface="Lato Medium" panose="020F0502020204030203" pitchFamily="34" charset="0"/>
                <a:cs typeface="Lato Medium" panose="020F0502020204030203" pitchFamily="34" charset="0"/>
              </a:rPr>
              <a:t>Competencia</a:t>
            </a:r>
            <a:endParaRPr lang="id-ID" sz="4400" dirty="0">
              <a:latin typeface="Kelson Sans" panose="02000500000000000000" pitchFamily="50" charset="0"/>
              <a:ea typeface="Lato Medium" panose="020F0502020204030203" pitchFamily="34" charset="0"/>
              <a:cs typeface="Lato Medium" panose="020F0502020204030203" pitchFamily="34" charset="0"/>
            </a:endParaRPr>
          </a:p>
        </p:txBody>
      </p:sp>
      <p:sp>
        <p:nvSpPr>
          <p:cNvPr id="6" name="Rectangle 5"/>
          <p:cNvSpPr/>
          <p:nvPr/>
        </p:nvSpPr>
        <p:spPr>
          <a:xfrm>
            <a:off x="11727543" y="0"/>
            <a:ext cx="464457" cy="3468914"/>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97026" y="3328931"/>
            <a:ext cx="333831" cy="1312791"/>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rcador de posición de imagen 8" descr="Un edificio de fondo&#10;&#10;Descripción generada automáticamente">
            <a:extLst>
              <a:ext uri="{FF2B5EF4-FFF2-40B4-BE49-F238E27FC236}">
                <a16:creationId xmlns:a16="http://schemas.microsoft.com/office/drawing/2014/main" id="{0AA1AA22-6043-554E-8304-B6D3B7D821EE}"/>
              </a:ext>
            </a:extLst>
          </p:cNvPr>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rcRect l="24334" r="24334"/>
          <a:stretch>
            <a:fillRect/>
          </a:stretch>
        </p:blipFill>
        <p:spPr/>
      </p:pic>
      <p:sp>
        <p:nvSpPr>
          <p:cNvPr id="10" name="Rectángulo 9">
            <a:extLst>
              <a:ext uri="{FF2B5EF4-FFF2-40B4-BE49-F238E27FC236}">
                <a16:creationId xmlns:a16="http://schemas.microsoft.com/office/drawing/2014/main" id="{A8DCE2DC-F262-A74F-9AFE-CB1505561FEC}"/>
              </a:ext>
            </a:extLst>
          </p:cNvPr>
          <p:cNvSpPr/>
          <p:nvPr/>
        </p:nvSpPr>
        <p:spPr>
          <a:xfrm>
            <a:off x="0" y="6490010"/>
            <a:ext cx="12192000" cy="367990"/>
          </a:xfrm>
          <a:prstGeom prst="rect">
            <a:avLst/>
          </a:prstGeom>
          <a:solidFill>
            <a:srgbClr val="1E2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Subtitle 2">
            <a:extLst>
              <a:ext uri="{FF2B5EF4-FFF2-40B4-BE49-F238E27FC236}">
                <a16:creationId xmlns:a16="http://schemas.microsoft.com/office/drawing/2014/main" id="{7AFF534B-4BFF-E74B-A3CE-9F39EA3711E5}"/>
              </a:ext>
            </a:extLst>
          </p:cNvPr>
          <p:cNvSpPr txBox="1">
            <a:spLocks/>
          </p:cNvSpPr>
          <p:nvPr/>
        </p:nvSpPr>
        <p:spPr>
          <a:xfrm>
            <a:off x="5109967" y="6490010"/>
            <a:ext cx="197206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1600" dirty="0">
                <a:solidFill>
                  <a:schemeClr val="bg2"/>
                </a:solidFill>
                <a:latin typeface="Kelson Sans" panose="02000500000000000000" pitchFamily="50" charset="0"/>
                <a:ea typeface="Lato Medium" panose="020F0502020204030203" pitchFamily="34" charset="0"/>
                <a:cs typeface="Lato Medium" panose="020F0502020204030203" pitchFamily="34" charset="0"/>
                <a:hlinkClick r:id="rId4">
                  <a:extLst>
                    <a:ext uri="{A12FA001-AC4F-418D-AE19-62706E023703}">
                      <ahyp:hlinkClr xmlns:ahyp="http://schemas.microsoft.com/office/drawing/2018/hyperlinkcolor" val="tx"/>
                    </a:ext>
                  </a:extLst>
                </a:hlinkClick>
              </a:rPr>
              <a:t>www.central-law.com</a:t>
            </a:r>
            <a:endParaRPr lang="id-ID" sz="1600" dirty="0">
              <a:solidFill>
                <a:schemeClr val="bg2"/>
              </a:solidFill>
              <a:latin typeface="Kelson Sans" panose="02000500000000000000" pitchFamily="50"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89428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60" y="3047999"/>
            <a:ext cx="6438783" cy="1514204"/>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1667230" y="0"/>
            <a:ext cx="3653383" cy="30192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4000" dirty="0" err="1">
                <a:solidFill>
                  <a:srgbClr val="252525"/>
                </a:solidFill>
                <a:latin typeface="Kelson Sans" panose="02000500000000000000" pitchFamily="50" charset="0"/>
                <a:ea typeface="Lato Medium" panose="020F0502020204030203" pitchFamily="34" charset="0"/>
                <a:cs typeface="Lato Medium" panose="020F0502020204030203" pitchFamily="34" charset="0"/>
              </a:rPr>
              <a:t>Iniciativa</a:t>
            </a:r>
            <a:r>
              <a:rPr lang="id-ID" sz="4000" dirty="0">
                <a:solidFill>
                  <a:srgbClr val="252525"/>
                </a:solidFill>
                <a:latin typeface="Kelson Sans" panose="02000500000000000000" pitchFamily="50" charset="0"/>
                <a:ea typeface="Lato Medium" panose="020F0502020204030203" pitchFamily="34" charset="0"/>
                <a:cs typeface="Lato Medium" panose="020F0502020204030203" pitchFamily="34" charset="0"/>
              </a:rPr>
              <a:t> </a:t>
            </a:r>
          </a:p>
          <a:p>
            <a:pPr algn="l"/>
            <a:r>
              <a:rPr lang="id-ID" sz="4000" dirty="0" err="1">
                <a:solidFill>
                  <a:srgbClr val="252525"/>
                </a:solidFill>
                <a:latin typeface="Kelson Sans" panose="02000500000000000000" pitchFamily="50" charset="0"/>
                <a:ea typeface="Lato Medium" panose="020F0502020204030203" pitchFamily="34" charset="0"/>
                <a:cs typeface="Lato Medium" panose="020F0502020204030203" pitchFamily="34" charset="0"/>
              </a:rPr>
              <a:t>Ley</a:t>
            </a:r>
            <a:r>
              <a:rPr lang="id-ID" sz="4000" dirty="0">
                <a:solidFill>
                  <a:srgbClr val="252525"/>
                </a:solidFill>
                <a:latin typeface="Kelson Sans" panose="02000500000000000000" pitchFamily="50" charset="0"/>
                <a:ea typeface="Lato Medium" panose="020F0502020204030203" pitchFamily="34" charset="0"/>
                <a:cs typeface="Lato Medium" panose="020F0502020204030203" pitchFamily="34" charset="0"/>
              </a:rPr>
              <a:t> </a:t>
            </a:r>
            <a:r>
              <a:rPr lang="id-ID" sz="4000" dirty="0" err="1">
                <a:solidFill>
                  <a:srgbClr val="252525"/>
                </a:solidFill>
                <a:latin typeface="Kelson Sans" panose="02000500000000000000" pitchFamily="50" charset="0"/>
                <a:ea typeface="Lato Medium" panose="020F0502020204030203" pitchFamily="34" charset="0"/>
                <a:cs typeface="Lato Medium" panose="020F0502020204030203" pitchFamily="34" charset="0"/>
              </a:rPr>
              <a:t>de</a:t>
            </a:r>
            <a:r>
              <a:rPr lang="id-ID" sz="4000" dirty="0">
                <a:solidFill>
                  <a:srgbClr val="252525"/>
                </a:solidFill>
                <a:latin typeface="Kelson Sans" panose="02000500000000000000" pitchFamily="50" charset="0"/>
                <a:ea typeface="Lato Medium" panose="020F0502020204030203" pitchFamily="34" charset="0"/>
                <a:cs typeface="Lato Medium" panose="020F0502020204030203" pitchFamily="34" charset="0"/>
              </a:rPr>
              <a:t> </a:t>
            </a:r>
            <a:r>
              <a:rPr lang="id-ID" sz="4000" dirty="0" err="1">
                <a:solidFill>
                  <a:srgbClr val="252525"/>
                </a:solidFill>
                <a:latin typeface="Kelson Sans" panose="02000500000000000000" pitchFamily="50" charset="0"/>
                <a:ea typeface="Lato Medium" panose="020F0502020204030203" pitchFamily="34" charset="0"/>
                <a:cs typeface="Lato Medium" panose="020F0502020204030203" pitchFamily="34" charset="0"/>
              </a:rPr>
              <a:t>CompetenciaGrandes</a:t>
            </a:r>
            <a:r>
              <a:rPr lang="id-ID" sz="4000" dirty="0">
                <a:solidFill>
                  <a:srgbClr val="252525"/>
                </a:solidFill>
                <a:latin typeface="Kelson Sans" panose="02000500000000000000" pitchFamily="50" charset="0"/>
                <a:ea typeface="Lato Medium" panose="020F0502020204030203" pitchFamily="34" charset="0"/>
                <a:cs typeface="Lato Medium" panose="020F0502020204030203" pitchFamily="34" charset="0"/>
              </a:rPr>
              <a:t> </a:t>
            </a:r>
            <a:r>
              <a:rPr lang="id-ID" sz="4000" dirty="0" err="1">
                <a:solidFill>
                  <a:srgbClr val="252525"/>
                </a:solidFill>
                <a:latin typeface="Kelson Sans" panose="02000500000000000000" pitchFamily="50" charset="0"/>
                <a:ea typeface="Lato Medium" panose="020F0502020204030203" pitchFamily="34" charset="0"/>
                <a:cs typeface="Lato Medium" panose="020F0502020204030203" pitchFamily="34" charset="0"/>
              </a:rPr>
              <a:t>Empresas</a:t>
            </a:r>
            <a:endParaRPr lang="id-ID" sz="4000" dirty="0">
              <a:solidFill>
                <a:srgbClr val="252525"/>
              </a:solidFill>
              <a:latin typeface="Kelson Sans" panose="02000500000000000000" pitchFamily="50" charset="0"/>
              <a:ea typeface="Lato Medium" panose="020F0502020204030203" pitchFamily="34" charset="0"/>
              <a:cs typeface="Lato Medium" panose="020F0502020204030203" pitchFamily="34" charset="0"/>
            </a:endParaRPr>
          </a:p>
        </p:txBody>
      </p:sp>
      <p:sp>
        <p:nvSpPr>
          <p:cNvPr id="4" name="Rectangle 3"/>
          <p:cNvSpPr/>
          <p:nvPr/>
        </p:nvSpPr>
        <p:spPr>
          <a:xfrm>
            <a:off x="1768833" y="3150805"/>
            <a:ext cx="4219438" cy="2965427"/>
          </a:xfrm>
          <a:prstGeom prst="rect">
            <a:avLst/>
          </a:prstGeom>
        </p:spPr>
        <p:txBody>
          <a:bodyPr wrap="square">
            <a:spAutoFit/>
          </a:bodyPr>
          <a:lstStyle/>
          <a:p>
            <a:pPr algn="just">
              <a:lnSpc>
                <a:spcPct val="150000"/>
              </a:lnSpc>
            </a:pPr>
            <a:r>
              <a:rPr lang="es-GT" sz="1400" dirty="0">
                <a:solidFill>
                  <a:schemeClr val="bg1"/>
                </a:solidFill>
              </a:rPr>
              <a:t>Iniciativa 5074</a:t>
            </a:r>
          </a:p>
          <a:p>
            <a:pPr algn="just">
              <a:lnSpc>
                <a:spcPct val="150000"/>
              </a:lnSpc>
            </a:pPr>
            <a:endParaRPr lang="es-GT" sz="1400" dirty="0">
              <a:solidFill>
                <a:schemeClr val="bg1"/>
              </a:solidFill>
            </a:endParaRPr>
          </a:p>
          <a:p>
            <a:pPr algn="just">
              <a:lnSpc>
                <a:spcPct val="150000"/>
              </a:lnSpc>
            </a:pPr>
            <a:r>
              <a:rPr lang="es-GT" sz="1400" dirty="0">
                <a:solidFill>
                  <a:schemeClr val="bg1"/>
                </a:solidFill>
              </a:rPr>
              <a:t>Diputados ponentes: Carlos Barreda y Arístides Crespo</a:t>
            </a:r>
          </a:p>
          <a:p>
            <a:pPr algn="just">
              <a:lnSpc>
                <a:spcPct val="150000"/>
              </a:lnSpc>
            </a:pPr>
            <a:r>
              <a:rPr lang="es-GT" sz="1400" dirty="0">
                <a:solidFill>
                  <a:schemeClr val="bg1"/>
                </a:solidFill>
              </a:rPr>
              <a:t>Conocida por el Pleno: 17 de mayo de 2015</a:t>
            </a:r>
          </a:p>
          <a:p>
            <a:pPr algn="just">
              <a:lnSpc>
                <a:spcPct val="150000"/>
              </a:lnSpc>
            </a:pPr>
            <a:endParaRPr lang="es-GT" sz="1400" dirty="0"/>
          </a:p>
          <a:p>
            <a:pPr algn="just">
              <a:lnSpc>
                <a:spcPct val="150000"/>
              </a:lnSpc>
            </a:pPr>
            <a:r>
              <a:rPr lang="es-GT" sz="1400" dirty="0"/>
              <a:t>Antecedente:</a:t>
            </a:r>
          </a:p>
          <a:p>
            <a:pPr algn="just">
              <a:lnSpc>
                <a:spcPct val="150000"/>
              </a:lnSpc>
            </a:pPr>
            <a:r>
              <a:rPr lang="es-GT" sz="1400" dirty="0"/>
              <a:t>Iniciativa 4426 propuesta por Diputado Oliverio García Rodas y conocida por el pleno el 22 de noviembre de 2011</a:t>
            </a:r>
            <a:endParaRPr lang="id-ID"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Diamond 5"/>
          <p:cNvSpPr/>
          <p:nvPr/>
        </p:nvSpPr>
        <p:spPr>
          <a:xfrm rot="2700000">
            <a:off x="6647542" y="1306286"/>
            <a:ext cx="3933371" cy="3933371"/>
          </a:xfrm>
          <a:prstGeom prst="diamond">
            <a:avLst/>
          </a:prstGeom>
          <a:noFill/>
          <a:ln w="19050">
            <a:solidFill>
              <a:srgbClr val="002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1084"/>
            <a:ext cx="12192000" cy="181429"/>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0" y="3047999"/>
            <a:ext cx="1667230" cy="1514204"/>
          </a:xfrm>
          <a:custGeom>
            <a:avLst/>
            <a:gdLst>
              <a:gd name="connsiteX0" fmla="*/ 0 w 1667230"/>
              <a:gd name="connsiteY0" fmla="*/ 0 h 1514204"/>
              <a:gd name="connsiteX1" fmla="*/ 1667230 w 1667230"/>
              <a:gd name="connsiteY1" fmla="*/ 0 h 1514204"/>
              <a:gd name="connsiteX2" fmla="*/ 1667230 w 1667230"/>
              <a:gd name="connsiteY2" fmla="*/ 1514204 h 1514204"/>
              <a:gd name="connsiteX3" fmla="*/ 0 w 1667230"/>
              <a:gd name="connsiteY3" fmla="*/ 1514204 h 1514204"/>
              <a:gd name="connsiteX4" fmla="*/ 0 w 1667230"/>
              <a:gd name="connsiteY4" fmla="*/ 0 h 1514204"/>
              <a:gd name="connsiteX0" fmla="*/ 0 w 1667230"/>
              <a:gd name="connsiteY0" fmla="*/ 0 h 1514204"/>
              <a:gd name="connsiteX1" fmla="*/ 1667230 w 1667230"/>
              <a:gd name="connsiteY1" fmla="*/ 0 h 1514204"/>
              <a:gd name="connsiteX2" fmla="*/ 1217287 w 1667230"/>
              <a:gd name="connsiteY2" fmla="*/ 962661 h 1514204"/>
              <a:gd name="connsiteX3" fmla="*/ 0 w 1667230"/>
              <a:gd name="connsiteY3" fmla="*/ 1514204 h 1514204"/>
              <a:gd name="connsiteX4" fmla="*/ 0 w 1667230"/>
              <a:gd name="connsiteY4" fmla="*/ 0 h 15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30" h="1514204">
                <a:moveTo>
                  <a:pt x="0" y="0"/>
                </a:moveTo>
                <a:lnTo>
                  <a:pt x="1667230" y="0"/>
                </a:lnTo>
                <a:lnTo>
                  <a:pt x="1217287" y="962661"/>
                </a:lnTo>
                <a:lnTo>
                  <a:pt x="0" y="1514204"/>
                </a:lnTo>
                <a:lnTo>
                  <a:pt x="0" y="0"/>
                </a:lnTo>
                <a:close/>
              </a:path>
            </a:pathLst>
          </a:custGeom>
          <a:solidFill>
            <a:srgbClr val="5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059887" y="0"/>
            <a:ext cx="1132114" cy="1306287"/>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posición de imagen 9" descr="Imagen que contiene edificio, ventana, blanco, pequeño&#10;&#10;Descripción generada automáticamente">
            <a:extLst>
              <a:ext uri="{FF2B5EF4-FFF2-40B4-BE49-F238E27FC236}">
                <a16:creationId xmlns:a16="http://schemas.microsoft.com/office/drawing/2014/main" id="{E604BBEF-816F-0145-A1FE-89B6EB777905}"/>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13" name="Rectángulo 12">
            <a:extLst>
              <a:ext uri="{FF2B5EF4-FFF2-40B4-BE49-F238E27FC236}">
                <a16:creationId xmlns:a16="http://schemas.microsoft.com/office/drawing/2014/main" id="{95C2855D-6992-F344-A9BF-973B89F8C4F0}"/>
              </a:ext>
            </a:extLst>
          </p:cNvPr>
          <p:cNvSpPr/>
          <p:nvPr/>
        </p:nvSpPr>
        <p:spPr>
          <a:xfrm>
            <a:off x="0" y="6490010"/>
            <a:ext cx="12192000" cy="367990"/>
          </a:xfrm>
          <a:prstGeom prst="rect">
            <a:avLst/>
          </a:prstGeom>
          <a:solidFill>
            <a:srgbClr val="1E2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Subtitle 2">
            <a:extLst>
              <a:ext uri="{FF2B5EF4-FFF2-40B4-BE49-F238E27FC236}">
                <a16:creationId xmlns:a16="http://schemas.microsoft.com/office/drawing/2014/main" id="{F0B24F19-39FA-9642-8098-D36F07AA3DA5}"/>
              </a:ext>
            </a:extLst>
          </p:cNvPr>
          <p:cNvSpPr txBox="1">
            <a:spLocks/>
          </p:cNvSpPr>
          <p:nvPr/>
        </p:nvSpPr>
        <p:spPr>
          <a:xfrm>
            <a:off x="5109967" y="6490010"/>
            <a:ext cx="197206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1600" dirty="0">
                <a:solidFill>
                  <a:schemeClr val="bg2"/>
                </a:solidFill>
                <a:latin typeface="Kelson Sans" panose="02000500000000000000" pitchFamily="50" charset="0"/>
                <a:ea typeface="Lato Medium" panose="020F0502020204030203" pitchFamily="34" charset="0"/>
                <a:cs typeface="Lato Medium" panose="020F0502020204030203" pitchFamily="34" charset="0"/>
                <a:hlinkClick r:id="rId3">
                  <a:extLst>
                    <a:ext uri="{A12FA001-AC4F-418D-AE19-62706E023703}">
                      <ahyp:hlinkClr xmlns:ahyp="http://schemas.microsoft.com/office/drawing/2018/hyperlinkcolor" val="tx"/>
                    </a:ext>
                  </a:extLst>
                </a:hlinkClick>
              </a:rPr>
              <a:t>www.central-law.com</a:t>
            </a:r>
            <a:endParaRPr lang="id-ID" sz="1600" dirty="0">
              <a:solidFill>
                <a:schemeClr val="bg2"/>
              </a:solidFill>
              <a:latin typeface="Kelson Sans" panose="02000500000000000000" pitchFamily="50"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73842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6BA1964-2536-DC49-AEC0-5946D7DF49AD}"/>
              </a:ext>
            </a:extLst>
          </p:cNvPr>
          <p:cNvSpPr/>
          <p:nvPr/>
        </p:nvSpPr>
        <p:spPr>
          <a:xfrm>
            <a:off x="211874" y="312233"/>
            <a:ext cx="8274204" cy="3416320"/>
          </a:xfrm>
          <a:prstGeom prst="rect">
            <a:avLst/>
          </a:prstGeom>
        </p:spPr>
        <p:txBody>
          <a:bodyPr wrap="square">
            <a:spAutoFit/>
          </a:bodyPr>
          <a:lstStyle/>
          <a:p>
            <a:r>
              <a:rPr lang="es-GT" dirty="0"/>
              <a:t>Constitución Política de la República. </a:t>
            </a:r>
          </a:p>
          <a:p>
            <a:endParaRPr lang="es-GT" dirty="0"/>
          </a:p>
          <a:p>
            <a:r>
              <a:rPr lang="es-GT" dirty="0"/>
              <a:t>• Prohíbe monopolios (art. 130) </a:t>
            </a:r>
          </a:p>
          <a:p>
            <a:r>
              <a:rPr lang="es-GT" dirty="0"/>
              <a:t>• Garantiza propiedad privada (art.39) </a:t>
            </a:r>
          </a:p>
          <a:p>
            <a:r>
              <a:rPr lang="es-GT" dirty="0"/>
              <a:t>• Se reconoce la libertad de industria, de comercio y de trabajo (art. 43) </a:t>
            </a:r>
          </a:p>
          <a:p>
            <a:r>
              <a:rPr lang="es-GT" dirty="0"/>
              <a:t>• Funciones del Estado: Impedir el funcionamiento de prácticas excesivas que conduzcan a la concentración de bienes y medios de producción en detrimento de la colectividad (art. 180). </a:t>
            </a:r>
          </a:p>
          <a:p>
            <a:endParaRPr lang="es-GT" dirty="0"/>
          </a:p>
          <a:p>
            <a:r>
              <a:rPr lang="es-GT" dirty="0"/>
              <a:t>Código de Comercio. Tipifica el monopolio, concentración y acaparamiento. </a:t>
            </a:r>
          </a:p>
          <a:p>
            <a:endParaRPr lang="es-GT" dirty="0"/>
          </a:p>
          <a:p>
            <a:r>
              <a:rPr lang="es-GT" dirty="0"/>
              <a:t>Código Penal. Penaliza monopolios y competencia desleal.</a:t>
            </a:r>
          </a:p>
        </p:txBody>
      </p:sp>
      <p:sp>
        <p:nvSpPr>
          <p:cNvPr id="4" name="Rectangle 8">
            <a:extLst>
              <a:ext uri="{FF2B5EF4-FFF2-40B4-BE49-F238E27FC236}">
                <a16:creationId xmlns:a16="http://schemas.microsoft.com/office/drawing/2014/main" id="{3CC55C73-B425-DB4F-8793-91A42CB92DF7}"/>
              </a:ext>
            </a:extLst>
          </p:cNvPr>
          <p:cNvSpPr/>
          <p:nvPr/>
        </p:nvSpPr>
        <p:spPr>
          <a:xfrm>
            <a:off x="8486077" y="133815"/>
            <a:ext cx="3494049" cy="2141034"/>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Marco legal Actual - </a:t>
            </a:r>
            <a:r>
              <a:rPr lang="en-US" sz="3600" dirty="0" err="1"/>
              <a:t>Incompleto</a:t>
            </a:r>
            <a:endParaRPr lang="en-US" sz="3600" dirty="0"/>
          </a:p>
        </p:txBody>
      </p:sp>
    </p:spTree>
    <p:extLst>
      <p:ext uri="{BB962C8B-B14F-4D97-AF65-F5344CB8AC3E}">
        <p14:creationId xmlns:p14="http://schemas.microsoft.com/office/powerpoint/2010/main" val="399352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1AAE8C2-9972-544F-B51D-5391378FE52F}"/>
              </a:ext>
            </a:extLst>
          </p:cNvPr>
          <p:cNvSpPr/>
          <p:nvPr/>
        </p:nvSpPr>
        <p:spPr>
          <a:xfrm>
            <a:off x="323386" y="635620"/>
            <a:ext cx="6768790" cy="1477328"/>
          </a:xfrm>
          <a:prstGeom prst="rect">
            <a:avLst/>
          </a:prstGeom>
        </p:spPr>
        <p:txBody>
          <a:bodyPr wrap="square">
            <a:spAutoFit/>
          </a:bodyPr>
          <a:lstStyle/>
          <a:p>
            <a:pPr algn="just"/>
            <a:r>
              <a:rPr lang="es-GT" dirty="0"/>
              <a:t>Ley de Hidrocarburos. </a:t>
            </a:r>
          </a:p>
          <a:p>
            <a:pPr algn="just"/>
            <a:r>
              <a:rPr lang="es-GT" dirty="0"/>
              <a:t>Ley de Bancos y Grupos Financieros. </a:t>
            </a:r>
          </a:p>
          <a:p>
            <a:pPr algn="just"/>
            <a:r>
              <a:rPr lang="es-GT" dirty="0"/>
              <a:t>Ley General de Electricidad. </a:t>
            </a:r>
          </a:p>
          <a:p>
            <a:pPr algn="just"/>
            <a:r>
              <a:rPr lang="es-GT" dirty="0"/>
              <a:t>Ley General de Telecomunicaciones. </a:t>
            </a:r>
          </a:p>
          <a:p>
            <a:pPr algn="just"/>
            <a:r>
              <a:rPr lang="es-GT" dirty="0"/>
              <a:t>Ley de Transporte.</a:t>
            </a:r>
          </a:p>
        </p:txBody>
      </p:sp>
      <p:sp>
        <p:nvSpPr>
          <p:cNvPr id="4" name="Rectangle 8">
            <a:extLst>
              <a:ext uri="{FF2B5EF4-FFF2-40B4-BE49-F238E27FC236}">
                <a16:creationId xmlns:a16="http://schemas.microsoft.com/office/drawing/2014/main" id="{343AFDB0-B2A4-9C45-A2F7-FE78408B7022}"/>
              </a:ext>
            </a:extLst>
          </p:cNvPr>
          <p:cNvSpPr/>
          <p:nvPr/>
        </p:nvSpPr>
        <p:spPr>
          <a:xfrm>
            <a:off x="7605133" y="278779"/>
            <a:ext cx="4374994" cy="1996069"/>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Sectores</a:t>
            </a:r>
            <a:r>
              <a:rPr lang="en-US" sz="3600" dirty="0"/>
              <a:t> </a:t>
            </a:r>
            <a:r>
              <a:rPr lang="en-US" sz="3600" dirty="0" err="1"/>
              <a:t>Regulados</a:t>
            </a:r>
            <a:r>
              <a:rPr lang="en-US" sz="3600" dirty="0"/>
              <a:t> </a:t>
            </a:r>
            <a:r>
              <a:rPr lang="en-US" sz="3600" dirty="0" err="1"/>
              <a:t>Actuales</a:t>
            </a:r>
            <a:endParaRPr lang="en-US" sz="3600" dirty="0"/>
          </a:p>
        </p:txBody>
      </p:sp>
    </p:spTree>
    <p:extLst>
      <p:ext uri="{BB962C8B-B14F-4D97-AF65-F5344CB8AC3E}">
        <p14:creationId xmlns:p14="http://schemas.microsoft.com/office/powerpoint/2010/main" val="386832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73123" y="0"/>
            <a:ext cx="3410856" cy="2510971"/>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7627434" y="752196"/>
            <a:ext cx="3500809"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d-ID" sz="3600" b="1" dirty="0" err="1">
                <a:solidFill>
                  <a:schemeClr val="bg1"/>
                </a:solidFill>
                <a:latin typeface="Kelson Sans" panose="02000500000000000000" pitchFamily="50" charset="0"/>
                <a:ea typeface="Lato Black" panose="020F0502020204030203" pitchFamily="34" charset="0"/>
                <a:cs typeface="Lato Black" panose="020F0502020204030203" pitchFamily="34" charset="0"/>
              </a:rPr>
              <a:t>Objetivo</a:t>
            </a:r>
            <a:r>
              <a:rPr lang="id-ID" sz="3600" b="1" dirty="0">
                <a:solidFill>
                  <a:schemeClr val="bg1"/>
                </a:solidFill>
                <a:latin typeface="Kelson Sans" panose="02000500000000000000" pitchFamily="50" charset="0"/>
                <a:ea typeface="Lato Black" panose="020F0502020204030203" pitchFamily="34" charset="0"/>
                <a:cs typeface="Lato Black" panose="020F0502020204030203" pitchFamily="34" charset="0"/>
              </a:rPr>
              <a:t> </a:t>
            </a:r>
            <a:r>
              <a:rPr lang="id-ID" sz="3600" b="1" dirty="0" err="1">
                <a:solidFill>
                  <a:schemeClr val="bg1"/>
                </a:solidFill>
                <a:latin typeface="Kelson Sans" panose="02000500000000000000" pitchFamily="50" charset="0"/>
                <a:ea typeface="Lato Black" panose="020F0502020204030203" pitchFamily="34" charset="0"/>
                <a:cs typeface="Lato Black" panose="020F0502020204030203" pitchFamily="34" charset="0"/>
              </a:rPr>
              <a:t>de</a:t>
            </a:r>
            <a:r>
              <a:rPr lang="id-ID" sz="3600" b="1" dirty="0">
                <a:solidFill>
                  <a:schemeClr val="bg1"/>
                </a:solidFill>
                <a:latin typeface="Kelson Sans" panose="02000500000000000000" pitchFamily="50" charset="0"/>
                <a:ea typeface="Lato Black" panose="020F0502020204030203" pitchFamily="34" charset="0"/>
                <a:cs typeface="Lato Black" panose="020F0502020204030203" pitchFamily="34" charset="0"/>
              </a:rPr>
              <a:t> </a:t>
            </a:r>
            <a:r>
              <a:rPr lang="id-ID" sz="3600" b="1" dirty="0" err="1">
                <a:solidFill>
                  <a:schemeClr val="bg1"/>
                </a:solidFill>
                <a:latin typeface="Kelson Sans" panose="02000500000000000000" pitchFamily="50" charset="0"/>
                <a:ea typeface="Lato Black" panose="020F0502020204030203" pitchFamily="34" charset="0"/>
                <a:cs typeface="Lato Black" panose="020F0502020204030203" pitchFamily="34" charset="0"/>
              </a:rPr>
              <a:t>la</a:t>
            </a:r>
            <a:r>
              <a:rPr lang="id-ID" sz="3600" b="1" dirty="0">
                <a:solidFill>
                  <a:schemeClr val="bg1"/>
                </a:solidFill>
                <a:latin typeface="Kelson Sans" panose="02000500000000000000" pitchFamily="50" charset="0"/>
                <a:ea typeface="Lato Black" panose="020F0502020204030203" pitchFamily="34" charset="0"/>
                <a:cs typeface="Lato Black" panose="020F0502020204030203" pitchFamily="34" charset="0"/>
              </a:rPr>
              <a:t> </a:t>
            </a:r>
            <a:r>
              <a:rPr lang="id-ID" sz="3600" b="1" dirty="0" err="1">
                <a:solidFill>
                  <a:schemeClr val="bg1"/>
                </a:solidFill>
                <a:latin typeface="Kelson Sans" panose="02000500000000000000" pitchFamily="50" charset="0"/>
                <a:ea typeface="Lato Black" panose="020F0502020204030203" pitchFamily="34" charset="0"/>
                <a:cs typeface="Lato Black" panose="020F0502020204030203" pitchFamily="34" charset="0"/>
              </a:rPr>
              <a:t>Iniciativa</a:t>
            </a:r>
            <a:endParaRPr lang="id-ID" sz="3600" b="1" dirty="0">
              <a:solidFill>
                <a:schemeClr val="bg1"/>
              </a:solidFill>
              <a:latin typeface="Kelson Sans" panose="02000500000000000000" pitchFamily="50" charset="0"/>
              <a:ea typeface="Lato Black" panose="020F0502020204030203" pitchFamily="34" charset="0"/>
              <a:cs typeface="Lato Black" panose="020F0502020204030203" pitchFamily="34" charset="0"/>
            </a:endParaRPr>
          </a:p>
        </p:txBody>
      </p:sp>
      <p:sp>
        <p:nvSpPr>
          <p:cNvPr id="10" name="Rectangle 9"/>
          <p:cNvSpPr/>
          <p:nvPr/>
        </p:nvSpPr>
        <p:spPr>
          <a:xfrm>
            <a:off x="178421" y="401444"/>
            <a:ext cx="7794702" cy="3596690"/>
          </a:xfrm>
          <a:prstGeom prst="rect">
            <a:avLst/>
          </a:prstGeom>
        </p:spPr>
        <p:txBody>
          <a:bodyPr wrap="square">
            <a:spAutoFit/>
          </a:bodyPr>
          <a:lstStyle/>
          <a:p>
            <a:pPr algn="just">
              <a:lnSpc>
                <a:spcPct val="150000"/>
              </a:lnSpc>
            </a:pPr>
            <a:r>
              <a:rPr lang="es-GT" dirty="0"/>
              <a:t>Promover y defender la libre competencia, para fortalecer la eficiencia económica en la búsqueda del bienestar del consumidor. Así como prevenir, investigar, combatir, perseguir y sancionar las prácticas anticompetitivas, las concentraciones irregulares y demás restricciones al funcionamiento eficiente de los mercados, en beneficio de los consumidores.</a:t>
            </a:r>
          </a:p>
          <a:p>
            <a:pPr algn="just">
              <a:lnSpc>
                <a:spcPct val="150000"/>
              </a:lnSpc>
            </a:pPr>
            <a:endParaRPr lang="es-GT" sz="900" dirty="0"/>
          </a:p>
          <a:p>
            <a:pPr algn="just">
              <a:lnSpc>
                <a:spcPct val="150000"/>
              </a:lnSpc>
            </a:pPr>
            <a:endParaRPr lang="es-GT" sz="900" dirty="0"/>
          </a:p>
          <a:p>
            <a:pPr algn="just">
              <a:lnSpc>
                <a:spcPct val="150000"/>
              </a:lnSpc>
            </a:pPr>
            <a:endParaRPr lang="es-GT" sz="900" dirty="0"/>
          </a:p>
          <a:p>
            <a:pPr algn="just">
              <a:lnSpc>
                <a:spcPct val="150000"/>
              </a:lnSpc>
            </a:pPr>
            <a:endParaRPr lang="es-GT" sz="900" dirty="0"/>
          </a:p>
          <a:p>
            <a:pPr algn="just">
              <a:lnSpc>
                <a:spcPct val="150000"/>
              </a:lnSpc>
            </a:pPr>
            <a:endParaRPr lang="es-GT" sz="900" dirty="0"/>
          </a:p>
          <a:p>
            <a:pPr algn="just">
              <a:lnSpc>
                <a:spcPct val="150000"/>
              </a:lnSpc>
            </a:pPr>
            <a:endParaRPr lang="es-GT" sz="9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pPr>
            <a:endParaRPr lang="id-ID" sz="9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Subtitle 2"/>
          <p:cNvSpPr txBox="1">
            <a:spLocks/>
          </p:cNvSpPr>
          <p:nvPr/>
        </p:nvSpPr>
        <p:spPr>
          <a:xfrm>
            <a:off x="10097088" y="4650162"/>
            <a:ext cx="1282111" cy="3937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d-ID" sz="1800" dirty="0">
              <a:solidFill>
                <a:srgbClr val="252525"/>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2" name="Subtitle 2"/>
          <p:cNvSpPr txBox="1">
            <a:spLocks/>
          </p:cNvSpPr>
          <p:nvPr/>
        </p:nvSpPr>
        <p:spPr>
          <a:xfrm>
            <a:off x="9731828" y="5657606"/>
            <a:ext cx="1727199" cy="3937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d-ID" sz="1800" dirty="0">
              <a:solidFill>
                <a:srgbClr val="252525"/>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6" name="Rectángulo 15">
            <a:extLst>
              <a:ext uri="{FF2B5EF4-FFF2-40B4-BE49-F238E27FC236}">
                <a16:creationId xmlns:a16="http://schemas.microsoft.com/office/drawing/2014/main" id="{59E73D1F-CE33-D64F-88DB-E3643F922416}"/>
              </a:ext>
            </a:extLst>
          </p:cNvPr>
          <p:cNvSpPr/>
          <p:nvPr/>
        </p:nvSpPr>
        <p:spPr>
          <a:xfrm>
            <a:off x="0" y="6490010"/>
            <a:ext cx="12192000" cy="367990"/>
          </a:xfrm>
          <a:prstGeom prst="rect">
            <a:avLst/>
          </a:prstGeom>
          <a:solidFill>
            <a:srgbClr val="1E2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Subtitle 2">
            <a:extLst>
              <a:ext uri="{FF2B5EF4-FFF2-40B4-BE49-F238E27FC236}">
                <a16:creationId xmlns:a16="http://schemas.microsoft.com/office/drawing/2014/main" id="{2B7B6CA7-6762-FB4D-8070-D6EDE60B2017}"/>
              </a:ext>
            </a:extLst>
          </p:cNvPr>
          <p:cNvSpPr txBox="1">
            <a:spLocks/>
          </p:cNvSpPr>
          <p:nvPr/>
        </p:nvSpPr>
        <p:spPr>
          <a:xfrm>
            <a:off x="5109967" y="6490010"/>
            <a:ext cx="1972066"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1600" dirty="0">
                <a:solidFill>
                  <a:schemeClr val="bg2"/>
                </a:solidFill>
                <a:latin typeface="Kelson Sans" panose="02000500000000000000" pitchFamily="50" charset="0"/>
                <a:ea typeface="Lato Medium" panose="020F0502020204030203" pitchFamily="34" charset="0"/>
                <a:cs typeface="Lato Medium" panose="020F0502020204030203" pitchFamily="34" charset="0"/>
                <a:hlinkClick r:id="rId2">
                  <a:extLst>
                    <a:ext uri="{A12FA001-AC4F-418D-AE19-62706E023703}">
                      <ahyp:hlinkClr xmlns:ahyp="http://schemas.microsoft.com/office/drawing/2018/hyperlinkcolor" val="tx"/>
                    </a:ext>
                  </a:extLst>
                </a:hlinkClick>
              </a:rPr>
              <a:t>www.central-law.com</a:t>
            </a:r>
            <a:endParaRPr lang="id-ID" sz="1600" dirty="0">
              <a:solidFill>
                <a:schemeClr val="bg2"/>
              </a:solidFill>
              <a:latin typeface="Kelson Sans" panose="02000500000000000000" pitchFamily="50"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25901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D612990-22C2-5F4E-9CEB-CAD80D144FFD}"/>
              </a:ext>
            </a:extLst>
          </p:cNvPr>
          <p:cNvSpPr/>
          <p:nvPr/>
        </p:nvSpPr>
        <p:spPr>
          <a:xfrm>
            <a:off x="602166" y="401444"/>
            <a:ext cx="6891454" cy="5632311"/>
          </a:xfrm>
          <a:prstGeom prst="rect">
            <a:avLst/>
          </a:prstGeom>
        </p:spPr>
        <p:txBody>
          <a:bodyPr wrap="square">
            <a:spAutoFit/>
          </a:bodyPr>
          <a:lstStyle/>
          <a:p>
            <a:pPr algn="just">
              <a:spcAft>
                <a:spcPts val="0"/>
              </a:spcAft>
            </a:pPr>
            <a:r>
              <a:rPr lang="es-GT" dirty="0"/>
              <a:t>- La Ley es de aplicación a todos los agentes económicos, personas individuales o jurídicas, entidades privadas o públicas, centralizadas o descentralizadas, autónomas o semiautónomas, con o sin fines de lucro que realicen actividades económicas o cualquier otra forma de participación en la actividad económica del país. Concertaciones que surtan efectos materiales en el país. </a:t>
            </a:r>
          </a:p>
          <a:p>
            <a:pPr algn="just">
              <a:spcAft>
                <a:spcPts val="0"/>
              </a:spcAft>
            </a:pPr>
            <a:endParaRPr lang="es-GT" dirty="0"/>
          </a:p>
          <a:p>
            <a:pPr marL="285750" indent="-285750" algn="just">
              <a:spcAft>
                <a:spcPts val="0"/>
              </a:spcAft>
              <a:buFontTx/>
              <a:buChar char="-"/>
            </a:pPr>
            <a:r>
              <a:rPr lang="es-GT" dirty="0"/>
              <a:t>Establece qué tipo de prácticas están prohibidas: </a:t>
            </a:r>
          </a:p>
          <a:p>
            <a:pPr marL="285750" indent="-285750" algn="just">
              <a:spcAft>
                <a:spcPts val="0"/>
              </a:spcAft>
              <a:buFontTx/>
              <a:buChar char="-"/>
            </a:pPr>
            <a:endParaRPr lang="es-GT" dirty="0"/>
          </a:p>
          <a:p>
            <a:pPr algn="just">
              <a:spcAft>
                <a:spcPts val="0"/>
              </a:spcAft>
            </a:pPr>
            <a:r>
              <a:rPr lang="es-GT" dirty="0"/>
              <a:t>o Prácticas anticompetitivas absolutas, los acuerdos entre dos o más agentes económicos competidores, cuya práctica materialice como supuestos la concertación de precios, tarifas, descuentos, regalías en la venta o compra de bienes o servicios; la división o asignación de segmentos de un mercado; la limitación, fijación de la producción, la demanda o la comercialización de bienes o servicios, la concertación de cotizaciones o licitaciones colusorias. </a:t>
            </a:r>
          </a:p>
          <a:p>
            <a:pPr algn="just">
              <a:spcAft>
                <a:spcPts val="0"/>
              </a:spcAft>
            </a:pPr>
            <a:endParaRPr lang="es-GT" dirty="0"/>
          </a:p>
          <a:p>
            <a:pPr algn="just">
              <a:spcAft>
                <a:spcPts val="0"/>
              </a:spcAft>
            </a:pPr>
            <a:r>
              <a:rPr lang="es-GT" dirty="0"/>
              <a:t>Estas prácticas serán nulas de pleno derecho y, en consecuencia, no producirán efecto jurídico alguno, siendo merecedoras de sanciones.</a:t>
            </a:r>
          </a:p>
          <a:p>
            <a:pPr algn="just">
              <a:spcAft>
                <a:spcPts val="0"/>
              </a:spcAft>
            </a:pPr>
            <a:endParaRPr lang="es-GT" dirty="0"/>
          </a:p>
        </p:txBody>
      </p:sp>
      <p:sp>
        <p:nvSpPr>
          <p:cNvPr id="5" name="Rectangle 8">
            <a:extLst>
              <a:ext uri="{FF2B5EF4-FFF2-40B4-BE49-F238E27FC236}">
                <a16:creationId xmlns:a16="http://schemas.microsoft.com/office/drawing/2014/main" id="{A8456E29-DE22-434A-BDD0-280DE863E506}"/>
              </a:ext>
            </a:extLst>
          </p:cNvPr>
          <p:cNvSpPr/>
          <p:nvPr/>
        </p:nvSpPr>
        <p:spPr>
          <a:xfrm>
            <a:off x="7973123" y="0"/>
            <a:ext cx="3410856" cy="2510971"/>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Principales</a:t>
            </a:r>
            <a:r>
              <a:rPr lang="en-US" sz="2400" dirty="0"/>
              <a:t> </a:t>
            </a:r>
            <a:r>
              <a:rPr lang="en-US" sz="2400" dirty="0" err="1"/>
              <a:t>elementos</a:t>
            </a:r>
            <a:r>
              <a:rPr lang="en-US" sz="2400" dirty="0"/>
              <a:t> de la </a:t>
            </a:r>
            <a:r>
              <a:rPr lang="en-US" sz="2400" dirty="0" err="1"/>
              <a:t>inciativa</a:t>
            </a:r>
            <a:r>
              <a:rPr lang="en-US" sz="2400" dirty="0"/>
              <a:t>: </a:t>
            </a:r>
            <a:r>
              <a:rPr lang="en-US" sz="2400" dirty="0" err="1"/>
              <a:t>Práctias</a:t>
            </a:r>
            <a:r>
              <a:rPr lang="en-US" sz="2400" dirty="0"/>
              <a:t> </a:t>
            </a:r>
            <a:r>
              <a:rPr lang="en-US" sz="2400" dirty="0" err="1"/>
              <a:t>Prohibidas</a:t>
            </a:r>
            <a:r>
              <a:rPr lang="en-US" sz="2400" dirty="0"/>
              <a:t> – </a:t>
            </a:r>
            <a:r>
              <a:rPr lang="en-US" sz="2400" dirty="0" err="1"/>
              <a:t>Prácticas</a:t>
            </a:r>
            <a:r>
              <a:rPr lang="en-US" sz="2400" dirty="0"/>
              <a:t> </a:t>
            </a:r>
            <a:r>
              <a:rPr lang="en-US" sz="2400" dirty="0" err="1"/>
              <a:t>Anticompetitivas</a:t>
            </a:r>
            <a:r>
              <a:rPr lang="en-US" sz="2400" dirty="0"/>
              <a:t> </a:t>
            </a:r>
            <a:r>
              <a:rPr lang="en-US" sz="2400" dirty="0" err="1"/>
              <a:t>Absolutas</a:t>
            </a:r>
            <a:endParaRPr lang="en-US" sz="2400" dirty="0"/>
          </a:p>
        </p:txBody>
      </p:sp>
      <p:sp>
        <p:nvSpPr>
          <p:cNvPr id="2" name="CuadroTexto 1">
            <a:extLst>
              <a:ext uri="{FF2B5EF4-FFF2-40B4-BE49-F238E27FC236}">
                <a16:creationId xmlns:a16="http://schemas.microsoft.com/office/drawing/2014/main" id="{EFC8E3A4-44BE-A84D-82C5-C6C283358440}"/>
              </a:ext>
            </a:extLst>
          </p:cNvPr>
          <p:cNvSpPr txBox="1"/>
          <p:nvPr/>
        </p:nvSpPr>
        <p:spPr>
          <a:xfrm>
            <a:off x="8575288" y="3300761"/>
            <a:ext cx="184731" cy="369332"/>
          </a:xfrm>
          <a:prstGeom prst="rect">
            <a:avLst/>
          </a:prstGeom>
          <a:noFill/>
        </p:spPr>
        <p:txBody>
          <a:bodyPr wrap="none" rtlCol="0">
            <a:spAutoFit/>
          </a:bodyPr>
          <a:lstStyle/>
          <a:p>
            <a:endParaRPr lang="es-GT" dirty="0"/>
          </a:p>
        </p:txBody>
      </p:sp>
    </p:spTree>
    <p:extLst>
      <p:ext uri="{BB962C8B-B14F-4D97-AF65-F5344CB8AC3E}">
        <p14:creationId xmlns:p14="http://schemas.microsoft.com/office/powerpoint/2010/main" val="221457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05E51E-D3F1-6043-B588-7D0EC216FDD4}"/>
              </a:ext>
            </a:extLst>
          </p:cNvPr>
          <p:cNvSpPr/>
          <p:nvPr/>
        </p:nvSpPr>
        <p:spPr>
          <a:xfrm>
            <a:off x="267629" y="289932"/>
            <a:ext cx="5828371" cy="3693319"/>
          </a:xfrm>
          <a:prstGeom prst="rect">
            <a:avLst/>
          </a:prstGeom>
        </p:spPr>
        <p:txBody>
          <a:bodyPr wrap="square">
            <a:spAutoFit/>
          </a:bodyPr>
          <a:lstStyle/>
          <a:p>
            <a:pPr algn="just">
              <a:spcAft>
                <a:spcPts val="0"/>
              </a:spcAft>
            </a:pPr>
            <a:r>
              <a:rPr lang="es-GT" dirty="0"/>
              <a:t>Prácticas anticompetitivas relativas, la constituyen aquellos acuerdos, conductas, contratos, convenios o prácticas realizadas por parte de uno o más agentes económicos que, individual o conjuntamente, tengan posición de dominio en el mismo mercado y que pretendan desplazar indebidamente a otros agentes económicos, impedirles sustancialmente su acceso o establecer ventajas exclusivas en favor de uno o varios agentes. o Defensa por eficiencia, las prácticas relativas no serán sancionadas si se comprueba que genera ganancias en eficiencia e inciden favorablemente en proceso de libre competencia.</a:t>
            </a:r>
          </a:p>
          <a:p>
            <a:pPr algn="just">
              <a:spcAft>
                <a:spcPts val="0"/>
              </a:spcAft>
            </a:pPr>
            <a:endParaRPr lang="es-GT"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GT"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8">
            <a:extLst>
              <a:ext uri="{FF2B5EF4-FFF2-40B4-BE49-F238E27FC236}">
                <a16:creationId xmlns:a16="http://schemas.microsoft.com/office/drawing/2014/main" id="{9199C0B5-0048-A346-AEFA-F5B004575B9E}"/>
              </a:ext>
            </a:extLst>
          </p:cNvPr>
          <p:cNvSpPr/>
          <p:nvPr/>
        </p:nvSpPr>
        <p:spPr>
          <a:xfrm>
            <a:off x="7973123" y="0"/>
            <a:ext cx="3410856" cy="2510971"/>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Prácticas</a:t>
            </a:r>
            <a:r>
              <a:rPr lang="en-US" sz="3600" dirty="0"/>
              <a:t> </a:t>
            </a:r>
            <a:r>
              <a:rPr lang="en-US" sz="3600" dirty="0" err="1"/>
              <a:t>Anticompetitivas</a:t>
            </a:r>
            <a:r>
              <a:rPr lang="en-US" sz="3600" dirty="0"/>
              <a:t> </a:t>
            </a:r>
            <a:r>
              <a:rPr lang="en-US" sz="3600" dirty="0" err="1"/>
              <a:t>Relativas</a:t>
            </a:r>
            <a:endParaRPr lang="en-US" sz="3600" dirty="0"/>
          </a:p>
        </p:txBody>
      </p:sp>
    </p:spTree>
    <p:extLst>
      <p:ext uri="{BB962C8B-B14F-4D97-AF65-F5344CB8AC3E}">
        <p14:creationId xmlns:p14="http://schemas.microsoft.com/office/powerpoint/2010/main" val="262369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829E083-BDAB-0648-AB1C-F8D77E9E2047}"/>
              </a:ext>
            </a:extLst>
          </p:cNvPr>
          <p:cNvSpPr/>
          <p:nvPr/>
        </p:nvSpPr>
        <p:spPr>
          <a:xfrm>
            <a:off x="234176" y="446049"/>
            <a:ext cx="6378497" cy="5632311"/>
          </a:xfrm>
          <a:prstGeom prst="rect">
            <a:avLst/>
          </a:prstGeom>
        </p:spPr>
        <p:txBody>
          <a:bodyPr wrap="square">
            <a:spAutoFit/>
          </a:bodyPr>
          <a:lstStyle/>
          <a:p>
            <a:pPr algn="just">
              <a:spcAft>
                <a:spcPts val="0"/>
              </a:spcAft>
            </a:pPr>
            <a:r>
              <a:rPr lang="es-GT" dirty="0"/>
              <a:t>Excepciones, no constituyen prácticas absolutas o relativas prohibidas: </a:t>
            </a:r>
          </a:p>
          <a:p>
            <a:pPr algn="just">
              <a:spcAft>
                <a:spcPts val="0"/>
              </a:spcAft>
            </a:pPr>
            <a:endParaRPr lang="es-GT" dirty="0"/>
          </a:p>
          <a:p>
            <a:pPr algn="just">
              <a:spcAft>
                <a:spcPts val="0"/>
              </a:spcAft>
            </a:pPr>
            <a:r>
              <a:rPr lang="es-GT" dirty="0"/>
              <a:t>o La cooperación en investigaciones y desarrollo de nueva tecnología o intercambio de información técnica o de tecnología;</a:t>
            </a:r>
          </a:p>
          <a:p>
            <a:pPr algn="just">
              <a:spcAft>
                <a:spcPts val="0"/>
              </a:spcAft>
            </a:pPr>
            <a:endParaRPr lang="es-GT" dirty="0"/>
          </a:p>
          <a:p>
            <a:pPr algn="just">
              <a:spcAft>
                <a:spcPts val="0"/>
              </a:spcAft>
            </a:pPr>
            <a:r>
              <a:rPr lang="es-GT" dirty="0"/>
              <a:t>o Los actos de autoridad que, por tratados o convenios internacionales aprobados por el Congreso o Medidas de carácter temporal por cumplimiento de políticas de orden público, emergencias ambientales y protección de grupos vulnerables. </a:t>
            </a:r>
          </a:p>
          <a:p>
            <a:pPr algn="just">
              <a:spcAft>
                <a:spcPts val="0"/>
              </a:spcAft>
            </a:pPr>
            <a:endParaRPr lang="es-GT" dirty="0"/>
          </a:p>
          <a:p>
            <a:pPr algn="just">
              <a:spcAft>
                <a:spcPts val="0"/>
              </a:spcAft>
            </a:pPr>
            <a:r>
              <a:rPr lang="es-GT" dirty="0"/>
              <a:t>o Financiamiento de inversiones y proyectos específicos nacionales o internacionales, ya sean otorgados por una o varias entidades financieras nacionales o internacionales, incluyendo pero no limitándose a los créditos sindicados y/o seguros en los que compartan el riesgo varios agentes económicos. </a:t>
            </a:r>
          </a:p>
          <a:p>
            <a:pPr algn="just">
              <a:spcAft>
                <a:spcPts val="0"/>
              </a:spcAft>
            </a:pPr>
            <a:endParaRPr lang="es-GT" dirty="0"/>
          </a:p>
          <a:p>
            <a:pPr algn="just">
              <a:spcAft>
                <a:spcPts val="0"/>
              </a:spcAft>
            </a:pPr>
            <a:r>
              <a:rPr lang="es-GT" dirty="0"/>
              <a:t>o Aplicación de normas de Propiedad Intelectual. </a:t>
            </a:r>
          </a:p>
          <a:p>
            <a:pPr algn="just">
              <a:spcAft>
                <a:spcPts val="0"/>
              </a:spcAft>
            </a:pPr>
            <a:endParaRPr lang="es-GT" dirty="0"/>
          </a:p>
          <a:p>
            <a:pPr algn="just">
              <a:spcAft>
                <a:spcPts val="0"/>
              </a:spcAft>
            </a:pPr>
            <a:r>
              <a:rPr lang="es-GT" dirty="0"/>
              <a:t>o Que sean celebrados por las cooperativas agrícolas.</a:t>
            </a:r>
            <a:endParaRPr lang="es-GT"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8">
            <a:extLst>
              <a:ext uri="{FF2B5EF4-FFF2-40B4-BE49-F238E27FC236}">
                <a16:creationId xmlns:a16="http://schemas.microsoft.com/office/drawing/2014/main" id="{771C1A88-9F8A-CA40-A4CC-B4F7BC11859A}"/>
              </a:ext>
            </a:extLst>
          </p:cNvPr>
          <p:cNvSpPr/>
          <p:nvPr/>
        </p:nvSpPr>
        <p:spPr>
          <a:xfrm>
            <a:off x="7973123" y="0"/>
            <a:ext cx="3410856" cy="2510971"/>
          </a:xfrm>
          <a:prstGeom prst="rect">
            <a:avLst/>
          </a:pr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Excepciones</a:t>
            </a:r>
            <a:endParaRPr lang="en-US" sz="3600" dirty="0"/>
          </a:p>
        </p:txBody>
      </p:sp>
    </p:spTree>
    <p:extLst>
      <p:ext uri="{BB962C8B-B14F-4D97-AF65-F5344CB8AC3E}">
        <p14:creationId xmlns:p14="http://schemas.microsoft.com/office/powerpoint/2010/main" val="14571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6726</TotalTime>
  <Words>1606</Words>
  <Application>Microsoft Macintosh PowerPoint</Application>
  <PresentationFormat>Panorámica</PresentationFormat>
  <Paragraphs>124</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Calibri</vt:lpstr>
      <vt:lpstr>Calibri Light</vt:lpstr>
      <vt:lpstr>Kelson Sans</vt:lpstr>
      <vt:lpstr>Lato</vt:lpstr>
      <vt:lpstr>Lato Medium</vt:lpstr>
      <vt:lpstr>Merriweather</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alejandra.llantada@comunicalegal.com</dc:creator>
  <cp:lastModifiedBy>Carlos Cabrera</cp:lastModifiedBy>
  <cp:revision>20</cp:revision>
  <dcterms:created xsi:type="dcterms:W3CDTF">2020-05-08T19:04:03Z</dcterms:created>
  <dcterms:modified xsi:type="dcterms:W3CDTF">2021-10-26T15:53:35Z</dcterms:modified>
</cp:coreProperties>
</file>